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756" r:id="rId5"/>
  </p:sldMasterIdLst>
  <p:notesMasterIdLst>
    <p:notesMasterId r:id="rId17"/>
  </p:notesMasterIdLst>
  <p:sldIdLst>
    <p:sldId id="315" r:id="rId6"/>
    <p:sldId id="349" r:id="rId7"/>
    <p:sldId id="348" r:id="rId8"/>
    <p:sldId id="320" r:id="rId9"/>
    <p:sldId id="340" r:id="rId10"/>
    <p:sldId id="350" r:id="rId11"/>
    <p:sldId id="351" r:id="rId12"/>
    <p:sldId id="352" r:id="rId13"/>
    <p:sldId id="353" r:id="rId14"/>
    <p:sldId id="354" r:id="rId15"/>
    <p:sldId id="355" r:id="rId16"/>
  </p:sldIdLst>
  <p:sldSz cx="12192000" cy="6858000"/>
  <p:notesSz cx="7010400" cy="12039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D50563"/>
    <a:srgbClr val="3366FF"/>
    <a:srgbClr val="9900FF"/>
    <a:srgbClr val="1FDFF9"/>
    <a:srgbClr val="009900"/>
    <a:srgbClr val="FFCCCC"/>
    <a:srgbClr val="AC990C"/>
    <a:srgbClr val="0033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7" autoAdjust="0"/>
    <p:restoredTop sz="90695" autoAdjust="0"/>
  </p:normalViewPr>
  <p:slideViewPr>
    <p:cSldViewPr snapToGrid="0">
      <p:cViewPr varScale="1">
        <p:scale>
          <a:sx n="102" d="100"/>
          <a:sy n="102" d="100"/>
        </p:scale>
        <p:origin x="1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en.sanchez\Desktop\INFORMES%202023\Transparencia%202023\Correspondencia\Septiembre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en.sanchez\Desktop\Informes%202024\Transparencia%202024\TransDoc\Datos%20-%20correspondencia%20-%20ABRIL%202024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en.sanchez\Desktop\Informes%202024\Transparencia%202024\TransDoc\Datos%20-%20correspondencia%20-%20ENERO%202024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en.sanchez\Desktop\Informes%202024\Transparencia%202024\TransDoc\Datos%20-%20correspondencia%20-%20ENERO%202024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en.sanchez\Desktop\Informes%202024\Transparencia%202024\TransDoc\Datos%20-%20correspondencia%20-%20FEBRERO%202024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en.sanchez\Desktop\Informes%202024\Transparencia%202024\TransDoc\Datos%20-%20correspondencia%20-%20FEBRERO%202024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en.sanchez\Desktop\Informes%202024\Transparencia%202024\TransDoc\Datos%20-%20correspondencia%20-%20MARZO%202024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en.sanchez\Desktop\Informes%202024\Transparencia%202024\TransDoc\Datos%20-%20correspondencia%20-%20MARZO%202024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en.sanchez\Desktop\Informes%202024\Transparencia%202024\TransDoc\Datos%20-%20correspondencia%20-%20ABRIL%202024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Hoja4!$B$61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791665043334562E-2"/>
                  <c:y val="-5.4499023094282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07-4A19-BD93-ACBFE66B828F}"/>
                </c:ext>
              </c:extLst>
            </c:dLbl>
            <c:dLbl>
              <c:idx val="1"/>
              <c:layout>
                <c:manualLayout>
                  <c:x val="2.0833331624562655E-2"/>
                  <c:y val="-4.0874267320712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07-4A19-BD93-ACBFE66B828F}"/>
                </c:ext>
              </c:extLst>
            </c:dLbl>
            <c:dLbl>
              <c:idx val="2"/>
              <c:layout>
                <c:manualLayout>
                  <c:x val="2.2916664787018887E-2"/>
                  <c:y val="-5.7223974248997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07-4A19-BD93-ACBFE66B828F}"/>
                </c:ext>
              </c:extLst>
            </c:dLbl>
            <c:dLbl>
              <c:idx val="3"/>
              <c:layout>
                <c:manualLayout>
                  <c:x val="2.2916664787018887E-2"/>
                  <c:y val="-4.6324169630140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07-4A19-BD93-ACBFE66B828F}"/>
                </c:ext>
              </c:extLst>
            </c:dLbl>
            <c:dLbl>
              <c:idx val="4"/>
              <c:layout>
                <c:manualLayout>
                  <c:x val="1.8749998462106426E-2"/>
                  <c:y val="-4.0874267320712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07-4A19-BD93-ACBFE66B828F}"/>
                </c:ext>
              </c:extLst>
            </c:dLbl>
            <c:dLbl>
              <c:idx val="5"/>
              <c:layout>
                <c:manualLayout>
                  <c:x val="1.7708331880878139E-2"/>
                  <c:y val="-4.0874267320712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1C-4D91-8E62-1AA9C3609B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Hoja4!$A$62:$A$67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2024 - Abril</c:v>
                </c:pt>
              </c:strCache>
            </c:strRef>
          </c:cat>
          <c:val>
            <c:numRef>
              <c:f>Hoja4!$B$62:$B$67</c:f>
              <c:numCache>
                <c:formatCode>General</c:formatCode>
                <c:ptCount val="6"/>
                <c:pt idx="0">
                  <c:v>13337</c:v>
                </c:pt>
                <c:pt idx="1">
                  <c:v>6170</c:v>
                </c:pt>
                <c:pt idx="2">
                  <c:v>7909</c:v>
                </c:pt>
                <c:pt idx="3">
                  <c:v>10819</c:v>
                </c:pt>
                <c:pt idx="4">
                  <c:v>10783</c:v>
                </c:pt>
                <c:pt idx="5">
                  <c:v>4987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07-4A19-BD93-ACBFE66B8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47462432"/>
        <c:axId val="32535664"/>
        <c:axId val="0"/>
      </c:bar3DChart>
      <c:catAx>
        <c:axId val="204746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PA"/>
          </a:p>
        </c:txPr>
        <c:crossAx val="32535664"/>
        <c:crosses val="autoZero"/>
        <c:auto val="1"/>
        <c:lblAlgn val="ctr"/>
        <c:lblOffset val="100"/>
        <c:noMultiLvlLbl val="0"/>
      </c:catAx>
      <c:valAx>
        <c:axId val="32535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4746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  <a:latin typeface="Century Gothic" panose="020B0502020202020204" pitchFamily="34" charset="0"/>
        </a:defRPr>
      </a:pPr>
      <a:endParaRPr lang="es-P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Tablas!$C$18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Tablas!$A$19:$A$38</c:f>
              <c:strCache>
                <c:ptCount val="20"/>
                <c:pt idx="0">
                  <c:v>Proyectos Especiales</c:v>
                </c:pt>
                <c:pt idx="1">
                  <c:v>Dirección de Turismo</c:v>
                </c:pt>
                <c:pt idx="2">
                  <c:v>Comunicación y Relaciones Públicas</c:v>
                </c:pt>
                <c:pt idx="3">
                  <c:v>Oficina de Cooperación Internacional</c:v>
                </c:pt>
                <c:pt idx="4">
                  <c:v>Planificación Urbana</c:v>
                </c:pt>
                <c:pt idx="5">
                  <c:v>Participación Ciudadana y Transparencia</c:v>
                </c:pt>
                <c:pt idx="6">
                  <c:v>Cultura y Educación Ciudadana</c:v>
                </c:pt>
                <c:pt idx="7">
                  <c:v>Las Etnias</c:v>
                </c:pt>
                <c:pt idx="8">
                  <c:v>Recursos Humanos</c:v>
                </c:pt>
                <c:pt idx="9">
                  <c:v>Servicios Administrativos</c:v>
                </c:pt>
                <c:pt idx="10">
                  <c:v>Obras y Construcciones</c:v>
                </c:pt>
                <c:pt idx="11">
                  <c:v>Gestión Ambiental</c:v>
                </c:pt>
                <c:pt idx="12">
                  <c:v>Servicios a la Comunidad</c:v>
                </c:pt>
                <c:pt idx="13">
                  <c:v>Secretaría General</c:v>
                </c:pt>
                <c:pt idx="14">
                  <c:v>Mercado</c:v>
                </c:pt>
                <c:pt idx="15">
                  <c:v>Tesorería Municipal</c:v>
                </c:pt>
                <c:pt idx="16">
                  <c:v>Legal y Justicia</c:v>
                </c:pt>
                <c:pt idx="17">
                  <c:v>Despacho del Alcalde</c:v>
                </c:pt>
                <c:pt idx="18">
                  <c:v>Seguridad Municipal</c:v>
                </c:pt>
                <c:pt idx="19">
                  <c:v>Gestión Social</c:v>
                </c:pt>
              </c:strCache>
            </c:strRef>
          </c:cat>
          <c:val>
            <c:numRef>
              <c:f>Tablas!$C$19:$C$38</c:f>
              <c:numCache>
                <c:formatCode>0.00%</c:formatCode>
                <c:ptCount val="20"/>
                <c:pt idx="0">
                  <c:v>6.7521944632005406E-4</c:v>
                </c:pt>
                <c:pt idx="1">
                  <c:v>6.7521944632005406E-4</c:v>
                </c:pt>
                <c:pt idx="2">
                  <c:v>1.3504388926401081E-3</c:v>
                </c:pt>
                <c:pt idx="3">
                  <c:v>1.3504388926401081E-3</c:v>
                </c:pt>
                <c:pt idx="4">
                  <c:v>2.0256583389601621E-3</c:v>
                </c:pt>
                <c:pt idx="5">
                  <c:v>2.7008777852802163E-3</c:v>
                </c:pt>
                <c:pt idx="6">
                  <c:v>5.4017555705604325E-3</c:v>
                </c:pt>
                <c:pt idx="7">
                  <c:v>6.0769750168804858E-3</c:v>
                </c:pt>
                <c:pt idx="8">
                  <c:v>8.1026333558406483E-3</c:v>
                </c:pt>
                <c:pt idx="9">
                  <c:v>1.012829169480081E-2</c:v>
                </c:pt>
                <c:pt idx="10">
                  <c:v>1.1478730587440918E-2</c:v>
                </c:pt>
                <c:pt idx="11">
                  <c:v>1.2829169480081027E-2</c:v>
                </c:pt>
                <c:pt idx="12">
                  <c:v>1.5530047265361242E-2</c:v>
                </c:pt>
                <c:pt idx="13">
                  <c:v>2.3632680621201892E-2</c:v>
                </c:pt>
                <c:pt idx="14">
                  <c:v>3.5786630654962862E-2</c:v>
                </c:pt>
                <c:pt idx="15">
                  <c:v>3.9837947332883185E-2</c:v>
                </c:pt>
                <c:pt idx="16">
                  <c:v>4.5239702903443618E-2</c:v>
                </c:pt>
                <c:pt idx="17">
                  <c:v>4.9291019581363942E-2</c:v>
                </c:pt>
                <c:pt idx="18">
                  <c:v>5.8068872383524643E-2</c:v>
                </c:pt>
                <c:pt idx="19">
                  <c:v>0.6698176907494936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9E-4F0C-8EB1-0DD82A3DB6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33710447"/>
        <c:axId val="2033684047"/>
        <c:axId val="0"/>
      </c:bar3DChart>
      <c:catAx>
        <c:axId val="2033710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PA"/>
          </a:p>
        </c:txPr>
        <c:crossAx val="2033684047"/>
        <c:crosses val="autoZero"/>
        <c:auto val="1"/>
        <c:lblAlgn val="ctr"/>
        <c:lblOffset val="100"/>
        <c:noMultiLvlLbl val="0"/>
      </c:catAx>
      <c:valAx>
        <c:axId val="2033684047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033710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Century Gothic" panose="020B0502020202020204" pitchFamily="34" charset="0"/>
        </a:defRPr>
      </a:pPr>
      <a:endParaRPr lang="es-P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932168635170604E-2"/>
                  <c:y val="-1.9847935382943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8B-46FE-BDE5-636C5FC8873A}"/>
                </c:ext>
              </c:extLst>
            </c:dLbl>
            <c:dLbl>
              <c:idx val="1"/>
              <c:layout>
                <c:manualLayout>
                  <c:x val="1.0441601049868729E-2"/>
                  <c:y val="-2.182127004019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8B-46FE-BDE5-636C5FC8873A}"/>
                </c:ext>
              </c:extLst>
            </c:dLbl>
            <c:dLbl>
              <c:idx val="2"/>
              <c:layout>
                <c:manualLayout>
                  <c:x val="8.4897473753280453E-3"/>
                  <c:y val="-9.08360795782931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8B-46FE-BDE5-636C5FC8873A}"/>
                </c:ext>
              </c:extLst>
            </c:dLbl>
            <c:dLbl>
              <c:idx val="3"/>
              <c:layout>
                <c:manualLayout>
                  <c:x val="1.0345554461942219E-2"/>
                  <c:y val="-4.5831261582684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8B-46FE-BDE5-636C5FC8873A}"/>
                </c:ext>
              </c:extLst>
            </c:dLbl>
            <c:dLbl>
              <c:idx val="4"/>
              <c:layout>
                <c:manualLayout>
                  <c:x val="1.7768787894838264E-2"/>
                  <c:y val="-3.7743467121682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B9-4714-AD5A-1DFBE225BCB2}"/>
                </c:ext>
              </c:extLst>
            </c:dLbl>
            <c:dLbl>
              <c:idx val="5"/>
              <c:layout>
                <c:manualLayout>
                  <c:x val="1.242888779527559E-2"/>
                  <c:y val="-2.9655684444982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31-493D-881F-DCD8943C7BE8}"/>
                </c:ext>
              </c:extLst>
            </c:dLbl>
            <c:dLbl>
              <c:idx val="6"/>
              <c:layout>
                <c:manualLayout>
                  <c:x val="2.0307186165529366E-2"/>
                  <c:y val="-3.7743467121682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9D-442A-9098-2BDC31BF529F}"/>
                </c:ext>
              </c:extLst>
            </c:dLbl>
            <c:dLbl>
              <c:idx val="7"/>
              <c:layout>
                <c:manualLayout>
                  <c:x val="1.2691991353455969E-2"/>
                  <c:y val="-2.1567695498104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DC-452F-B950-FD96FC479081}"/>
                </c:ext>
              </c:extLst>
            </c:dLbl>
            <c:dLbl>
              <c:idx val="8"/>
              <c:layout>
                <c:manualLayout>
                  <c:x val="1.5230389624147163E-2"/>
                  <c:y val="-3.235154324715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54-4883-89EE-D9A770B2D9CE}"/>
                </c:ext>
              </c:extLst>
            </c:dLbl>
            <c:dLbl>
              <c:idx val="9"/>
              <c:layout>
                <c:manualLayout>
                  <c:x val="1.4662900494901756E-2"/>
                  <c:y val="-2.4263657435367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E3-428C-ABC1-5D8A5B4B2339}"/>
                </c:ext>
              </c:extLst>
            </c:dLbl>
            <c:dLbl>
              <c:idx val="10"/>
              <c:layout>
                <c:manualLayout>
                  <c:x val="1.0416666666666666E-2"/>
                  <c:y val="-1.6739353979561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79-4D2F-BA3C-9E5D49B93E01}"/>
                </c:ext>
              </c:extLst>
            </c:dLbl>
            <c:dLbl>
              <c:idx val="11"/>
              <c:layout>
                <c:manualLayout>
                  <c:x val="1.145833333333318E-2"/>
                  <c:y val="-1.3949461649634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01-4F32-A556-98270242E5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 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1163</c:v>
                </c:pt>
                <c:pt idx="1">
                  <c:v>1075</c:v>
                </c:pt>
                <c:pt idx="2">
                  <c:v>1268</c:v>
                </c:pt>
                <c:pt idx="3">
                  <c:v>1481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8B-46FE-BDE5-636C5FC887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26341760"/>
        <c:axId val="1626342176"/>
        <c:axId val="0"/>
      </c:bar3DChart>
      <c:catAx>
        <c:axId val="162634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PA"/>
          </a:p>
        </c:txPr>
        <c:crossAx val="1626342176"/>
        <c:crosses val="autoZero"/>
        <c:auto val="1"/>
        <c:lblAlgn val="ctr"/>
        <c:lblOffset val="100"/>
        <c:noMultiLvlLbl val="0"/>
      </c:catAx>
      <c:valAx>
        <c:axId val="1626342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2634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Hoja3!$C$24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18460958964306E-2"/>
                  <c:y val="-2.5398707487996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25-43EA-8E3E-179099E74226}"/>
                </c:ext>
              </c:extLst>
            </c:dLbl>
            <c:dLbl>
              <c:idx val="1"/>
              <c:layout>
                <c:manualLayout>
                  <c:x val="1.4564419092879605E-2"/>
                  <c:y val="-5.361949358577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25-43EA-8E3E-179099E74226}"/>
                </c:ext>
              </c:extLst>
            </c:dLbl>
            <c:dLbl>
              <c:idx val="2"/>
              <c:layout>
                <c:manualLayout>
                  <c:x val="1.7212495291584938E-2"/>
                  <c:y val="-3.9509100536883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25-43EA-8E3E-179099E74226}"/>
                </c:ext>
              </c:extLst>
            </c:dLbl>
            <c:dLbl>
              <c:idx val="3"/>
              <c:layout>
                <c:manualLayout>
                  <c:x val="1.3240380993526816E-2"/>
                  <c:y val="-3.1042864707551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25-43EA-8E3E-179099E74226}"/>
                </c:ext>
              </c:extLst>
            </c:dLbl>
            <c:dLbl>
              <c:idx val="4"/>
              <c:layout>
                <c:manualLayout>
                  <c:x val="1.9860571490290371E-2"/>
                  <c:y val="-3.6687021927106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25-43EA-8E3E-179099E74226}"/>
                </c:ext>
              </c:extLst>
            </c:dLbl>
            <c:dLbl>
              <c:idx val="5"/>
              <c:layout>
                <c:manualLayout>
                  <c:x val="2.2508647688995752E-2"/>
                  <c:y val="-3.386494331732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25-43EA-8E3E-179099E74226}"/>
                </c:ext>
              </c:extLst>
            </c:dLbl>
            <c:dLbl>
              <c:idx val="6"/>
              <c:layout>
                <c:manualLayout>
                  <c:x val="2.5156723887701037E-2"/>
                  <c:y val="-3.3864943317328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25-43EA-8E3E-179099E742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Hoja3!$A$25:$A$31</c:f>
              <c:strCache>
                <c:ptCount val="7"/>
                <c:pt idx="0">
                  <c:v>Carta Ciudadano</c:v>
                </c:pt>
                <c:pt idx="1">
                  <c:v>Denuncia Ciudadana</c:v>
                </c:pt>
                <c:pt idx="2">
                  <c:v>Notas</c:v>
                </c:pt>
                <c:pt idx="3">
                  <c:v>Oficios</c:v>
                </c:pt>
                <c:pt idx="4">
                  <c:v>Reporte Ciudadano</c:v>
                </c:pt>
                <c:pt idx="5">
                  <c:v>Solicitud de ayuda</c:v>
                </c:pt>
                <c:pt idx="6">
                  <c:v>Solicitud de Permisos</c:v>
                </c:pt>
              </c:strCache>
            </c:strRef>
          </c:cat>
          <c:val>
            <c:numRef>
              <c:f>Hoja3!$C$25:$C$31</c:f>
              <c:numCache>
                <c:formatCode>0.00%</c:formatCode>
                <c:ptCount val="7"/>
                <c:pt idx="0">
                  <c:v>0.79019776440240752</c:v>
                </c:pt>
                <c:pt idx="1">
                  <c:v>3.4393809114359416E-3</c:v>
                </c:pt>
                <c:pt idx="2">
                  <c:v>3.6973344797936368E-2</c:v>
                </c:pt>
                <c:pt idx="3">
                  <c:v>0.12725709372312985</c:v>
                </c:pt>
                <c:pt idx="4">
                  <c:v>3.9552880481513328E-2</c:v>
                </c:pt>
                <c:pt idx="5">
                  <c:v>1.7196904557179708E-3</c:v>
                </c:pt>
                <c:pt idx="6">
                  <c:v>8.598452278589854E-4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25-43EA-8E3E-179099E742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72443248"/>
        <c:axId val="865323199"/>
        <c:axId val="0"/>
      </c:bar3DChart>
      <c:catAx>
        <c:axId val="107244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PA"/>
          </a:p>
        </c:txPr>
        <c:crossAx val="865323199"/>
        <c:crosses val="autoZero"/>
        <c:auto val="1"/>
        <c:lblAlgn val="ctr"/>
        <c:lblOffset val="100"/>
        <c:noMultiLvlLbl val="0"/>
      </c:catAx>
      <c:valAx>
        <c:axId val="865323199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07244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chemeClr val="tx1"/>
          </a:solidFill>
          <a:latin typeface="Century Gothic" panose="020B0502020202020204" pitchFamily="34" charset="0"/>
        </a:defRPr>
      </a:pPr>
      <a:endParaRPr lang="es-P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Hoja3!$A$2:$A$20</c:f>
              <c:strCache>
                <c:ptCount val="19"/>
                <c:pt idx="0">
                  <c:v>Gestión Social</c:v>
                </c:pt>
                <c:pt idx="1">
                  <c:v>Legal y Justicia</c:v>
                </c:pt>
                <c:pt idx="2">
                  <c:v>Despacho del Alcalde</c:v>
                </c:pt>
                <c:pt idx="3">
                  <c:v>Seguridad Municipal</c:v>
                </c:pt>
                <c:pt idx="4">
                  <c:v>Tesorería Municipal</c:v>
                </c:pt>
                <c:pt idx="5">
                  <c:v>Secretaría General</c:v>
                </c:pt>
                <c:pt idx="6">
                  <c:v>Mercado</c:v>
                </c:pt>
                <c:pt idx="7">
                  <c:v>Servicios a la Comunidad</c:v>
                </c:pt>
                <c:pt idx="8">
                  <c:v>Cultura y Educación Ciudadana</c:v>
                </c:pt>
                <c:pt idx="9">
                  <c:v>Gestión Ambiental</c:v>
                </c:pt>
                <c:pt idx="10">
                  <c:v>Obras y Construcciones</c:v>
                </c:pt>
                <c:pt idx="11">
                  <c:v>Recursos Humanos</c:v>
                </c:pt>
                <c:pt idx="12">
                  <c:v>Participación Ciudadana y Transparencia</c:v>
                </c:pt>
                <c:pt idx="13">
                  <c:v>Comunicación y Relaciones Públicas</c:v>
                </c:pt>
                <c:pt idx="14">
                  <c:v>Las Etnias</c:v>
                </c:pt>
                <c:pt idx="15">
                  <c:v>Planificación Urbana</c:v>
                </c:pt>
                <c:pt idx="16">
                  <c:v>Proyectos Especiales</c:v>
                </c:pt>
                <c:pt idx="17">
                  <c:v>Servicios Administrativos</c:v>
                </c:pt>
                <c:pt idx="18">
                  <c:v>Oficina de Cooperación Internacional</c:v>
                </c:pt>
              </c:strCache>
            </c:strRef>
          </c:cat>
          <c:val>
            <c:numRef>
              <c:f>Hoja3!$C$2:$C$20</c:f>
              <c:numCache>
                <c:formatCode>0.00%</c:formatCode>
                <c:ptCount val="19"/>
                <c:pt idx="0">
                  <c:v>0.56491831470335341</c:v>
                </c:pt>
                <c:pt idx="1">
                  <c:v>9.2863284608770427E-2</c:v>
                </c:pt>
                <c:pt idx="2">
                  <c:v>9.0283748925193461E-2</c:v>
                </c:pt>
                <c:pt idx="3">
                  <c:v>5.3310404127257092E-2</c:v>
                </c:pt>
                <c:pt idx="4">
                  <c:v>5.073086844368014E-2</c:v>
                </c:pt>
                <c:pt idx="5">
                  <c:v>3.9552880481513328E-2</c:v>
                </c:pt>
                <c:pt idx="6">
                  <c:v>2.9234737747205503E-2</c:v>
                </c:pt>
                <c:pt idx="7">
                  <c:v>2.3215821152192607E-2</c:v>
                </c:pt>
                <c:pt idx="8">
                  <c:v>1.4617368873602751E-2</c:v>
                </c:pt>
                <c:pt idx="9">
                  <c:v>9.4582975064488387E-3</c:v>
                </c:pt>
                <c:pt idx="10">
                  <c:v>9.4582975064488387E-3</c:v>
                </c:pt>
                <c:pt idx="11">
                  <c:v>8.5984522785898538E-3</c:v>
                </c:pt>
                <c:pt idx="12">
                  <c:v>5.1590713671539126E-3</c:v>
                </c:pt>
                <c:pt idx="13">
                  <c:v>2.5795356835769563E-3</c:v>
                </c:pt>
                <c:pt idx="14">
                  <c:v>1.7196904557179708E-3</c:v>
                </c:pt>
                <c:pt idx="15">
                  <c:v>1.7196904557179708E-3</c:v>
                </c:pt>
                <c:pt idx="16">
                  <c:v>8.598452278589854E-4</c:v>
                </c:pt>
                <c:pt idx="17">
                  <c:v>8.598452278589854E-4</c:v>
                </c:pt>
                <c:pt idx="18">
                  <c:v>8.598452278589854E-4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38-4CF4-A5B4-78ED8931A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7248047"/>
        <c:axId val="1088955263"/>
        <c:axId val="0"/>
      </c:bar3DChart>
      <c:catAx>
        <c:axId val="1207248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PA"/>
          </a:p>
        </c:txPr>
        <c:crossAx val="1088955263"/>
        <c:crosses val="autoZero"/>
        <c:auto val="1"/>
        <c:lblAlgn val="ctr"/>
        <c:lblOffset val="100"/>
        <c:noMultiLvlLbl val="0"/>
      </c:catAx>
      <c:valAx>
        <c:axId val="1088955263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207248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Tablas!$C$25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99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804580715051485E-2"/>
                  <c:y val="-2.2216405722298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28-441B-BC86-38758FED6BA7}"/>
                </c:ext>
              </c:extLst>
            </c:dLbl>
            <c:dLbl>
              <c:idx val="1"/>
              <c:layout>
                <c:manualLayout>
                  <c:x val="1.4487532322130516E-2"/>
                  <c:y val="-2.7770507152873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28-441B-BC86-38758FED6BA7}"/>
                </c:ext>
              </c:extLst>
            </c:dLbl>
            <c:dLbl>
              <c:idx val="2"/>
              <c:layout>
                <c:manualLayout>
                  <c:x val="1.1853435536288624E-2"/>
                  <c:y val="-2.4993456437586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28-441B-BC86-38758FED6BA7}"/>
                </c:ext>
              </c:extLst>
            </c:dLbl>
            <c:dLbl>
              <c:idx val="3"/>
              <c:layout>
                <c:manualLayout>
                  <c:x val="1.8438677500893366E-2"/>
                  <c:y val="-2.4993456437586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28-441B-BC86-38758FED6BA7}"/>
                </c:ext>
              </c:extLst>
            </c:dLbl>
            <c:dLbl>
              <c:idx val="4"/>
              <c:layout>
                <c:manualLayout>
                  <c:x val="1.8438677500893414E-2"/>
                  <c:y val="-3.0547557868161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28-441B-BC86-38758FED6BA7}"/>
                </c:ext>
              </c:extLst>
            </c:dLbl>
            <c:dLbl>
              <c:idx val="5"/>
              <c:layout>
                <c:manualLayout>
                  <c:x val="2.238982267965629E-2"/>
                  <c:y val="-3.0547557868161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28-441B-BC86-38758FED6BA7}"/>
                </c:ext>
              </c:extLst>
            </c:dLbl>
            <c:dLbl>
              <c:idx val="6"/>
              <c:layout>
                <c:manualLayout>
                  <c:x val="2.6340967858419068E-2"/>
                  <c:y val="-3.0547557868161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28-441B-BC86-38758FED6BA7}"/>
                </c:ext>
              </c:extLst>
            </c:dLbl>
            <c:dLbl>
              <c:idx val="7"/>
              <c:layout>
                <c:manualLayout>
                  <c:x val="2.6340967858419165E-2"/>
                  <c:y val="-3.3324608583448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A28-441B-BC86-38758FED6B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Tablas!$A$26:$A$33</c:f>
              <c:strCache>
                <c:ptCount val="8"/>
                <c:pt idx="0">
                  <c:v>Carta Ciudadano</c:v>
                </c:pt>
                <c:pt idx="1">
                  <c:v>Oficios</c:v>
                </c:pt>
                <c:pt idx="2">
                  <c:v>Reporte Ciudadano</c:v>
                </c:pt>
                <c:pt idx="3">
                  <c:v>Notas</c:v>
                </c:pt>
                <c:pt idx="4">
                  <c:v>Denuncia Ciudadana</c:v>
                </c:pt>
                <c:pt idx="5">
                  <c:v>Solicitud de apoyo</c:v>
                </c:pt>
                <c:pt idx="6">
                  <c:v>Solicitud de Permisos</c:v>
                </c:pt>
                <c:pt idx="7">
                  <c:v>Solicitud de Información</c:v>
                </c:pt>
              </c:strCache>
            </c:strRef>
          </c:cat>
          <c:val>
            <c:numRef>
              <c:f>Tablas!$C$26:$C$33</c:f>
              <c:numCache>
                <c:formatCode>0.00%</c:formatCode>
                <c:ptCount val="8"/>
                <c:pt idx="0">
                  <c:v>0.81488372093023254</c:v>
                </c:pt>
                <c:pt idx="1">
                  <c:v>0.11627906976744186</c:v>
                </c:pt>
                <c:pt idx="2">
                  <c:v>3.4418604651162789E-2</c:v>
                </c:pt>
                <c:pt idx="3">
                  <c:v>2.7906976744186046E-2</c:v>
                </c:pt>
                <c:pt idx="4">
                  <c:v>1.8604651162790699E-3</c:v>
                </c:pt>
                <c:pt idx="5">
                  <c:v>1.8604651162790699E-3</c:v>
                </c:pt>
                <c:pt idx="6">
                  <c:v>1.8604651162790699E-3</c:v>
                </c:pt>
                <c:pt idx="7">
                  <c:v>9.3023255813953494E-4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28-441B-BC86-38758FED6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95112128"/>
        <c:axId val="1900340560"/>
        <c:axId val="0"/>
      </c:bar3DChart>
      <c:catAx>
        <c:axId val="189511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PA"/>
          </a:p>
        </c:txPr>
        <c:crossAx val="1900340560"/>
        <c:crosses val="autoZero"/>
        <c:auto val="1"/>
        <c:lblAlgn val="ctr"/>
        <c:lblOffset val="100"/>
        <c:noMultiLvlLbl val="0"/>
      </c:catAx>
      <c:valAx>
        <c:axId val="190034056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89511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Century Gothic" panose="020B0502020202020204" pitchFamily="34" charset="0"/>
        </a:defRPr>
      </a:pPr>
      <a:endParaRPr lang="es-P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Tablas!$C$1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Tablas!$A$2:$A$21</c:f>
              <c:strCache>
                <c:ptCount val="20"/>
                <c:pt idx="0">
                  <c:v>Planificación Urbana</c:v>
                </c:pt>
                <c:pt idx="1">
                  <c:v>Proyectos Especiales</c:v>
                </c:pt>
                <c:pt idx="2">
                  <c:v>Resiliencia</c:v>
                </c:pt>
                <c:pt idx="3">
                  <c:v>Oficina De Centro de Llamadas</c:v>
                </c:pt>
                <c:pt idx="4">
                  <c:v>Participación Ciudadana y Transparencia</c:v>
                </c:pt>
                <c:pt idx="5">
                  <c:v>Comunicación y Relaciones Públicas</c:v>
                </c:pt>
                <c:pt idx="6">
                  <c:v>Las Etnias</c:v>
                </c:pt>
                <c:pt idx="7">
                  <c:v>Servicios Administrativos</c:v>
                </c:pt>
                <c:pt idx="8">
                  <c:v>Recursos Humanos</c:v>
                </c:pt>
                <c:pt idx="9">
                  <c:v>Obras y Construcciones</c:v>
                </c:pt>
                <c:pt idx="10">
                  <c:v>Cultura y Educación Ciudadana</c:v>
                </c:pt>
                <c:pt idx="11">
                  <c:v>Gestión Ambiental</c:v>
                </c:pt>
                <c:pt idx="12">
                  <c:v>Servicios a la Comunidad</c:v>
                </c:pt>
                <c:pt idx="13">
                  <c:v>Mercado</c:v>
                </c:pt>
                <c:pt idx="14">
                  <c:v>Secretaría General</c:v>
                </c:pt>
                <c:pt idx="15">
                  <c:v>Tesorería Municipal</c:v>
                </c:pt>
                <c:pt idx="16">
                  <c:v>Despacho del Alcalde</c:v>
                </c:pt>
                <c:pt idx="17">
                  <c:v>Seguridad Municipal</c:v>
                </c:pt>
                <c:pt idx="18">
                  <c:v>Legal y Justicia</c:v>
                </c:pt>
                <c:pt idx="19">
                  <c:v>Gestión Social</c:v>
                </c:pt>
              </c:strCache>
            </c:strRef>
          </c:cat>
          <c:val>
            <c:numRef>
              <c:f>Tablas!$C$2:$C$21</c:f>
              <c:numCache>
                <c:formatCode>0.00%</c:formatCode>
                <c:ptCount val="20"/>
                <c:pt idx="0">
                  <c:v>9.3023255813953494E-4</c:v>
                </c:pt>
                <c:pt idx="1">
                  <c:v>9.3023255813953494E-4</c:v>
                </c:pt>
                <c:pt idx="2">
                  <c:v>9.3023255813953494E-4</c:v>
                </c:pt>
                <c:pt idx="3">
                  <c:v>1.8604651162790699E-3</c:v>
                </c:pt>
                <c:pt idx="4">
                  <c:v>1.8604651162790699E-3</c:v>
                </c:pt>
                <c:pt idx="5">
                  <c:v>2.7906976744186047E-3</c:v>
                </c:pt>
                <c:pt idx="6">
                  <c:v>2.7906976744186047E-3</c:v>
                </c:pt>
                <c:pt idx="7">
                  <c:v>4.6511627906976744E-3</c:v>
                </c:pt>
                <c:pt idx="8">
                  <c:v>6.5116279069767444E-3</c:v>
                </c:pt>
                <c:pt idx="9">
                  <c:v>7.4418604651162795E-3</c:v>
                </c:pt>
                <c:pt idx="10">
                  <c:v>1.2093023255813953E-2</c:v>
                </c:pt>
                <c:pt idx="11">
                  <c:v>1.4883720930232559E-2</c:v>
                </c:pt>
                <c:pt idx="12">
                  <c:v>1.6744186046511629E-2</c:v>
                </c:pt>
                <c:pt idx="13">
                  <c:v>2.5116279069767444E-2</c:v>
                </c:pt>
                <c:pt idx="14">
                  <c:v>2.883720930232558E-2</c:v>
                </c:pt>
                <c:pt idx="15">
                  <c:v>3.1627906976744183E-2</c:v>
                </c:pt>
                <c:pt idx="16">
                  <c:v>6.0465116279069767E-2</c:v>
                </c:pt>
                <c:pt idx="17">
                  <c:v>6.3255813953488366E-2</c:v>
                </c:pt>
                <c:pt idx="18">
                  <c:v>8.2790697674418601E-2</c:v>
                </c:pt>
                <c:pt idx="19">
                  <c:v>0.63348837209302322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F5-4762-96DE-AF0537E11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95111648"/>
        <c:axId val="1900334112"/>
        <c:axId val="0"/>
      </c:bar3DChart>
      <c:catAx>
        <c:axId val="189511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PA"/>
          </a:p>
        </c:txPr>
        <c:crossAx val="1900334112"/>
        <c:crosses val="autoZero"/>
        <c:auto val="1"/>
        <c:lblAlgn val="ctr"/>
        <c:lblOffset val="100"/>
        <c:noMultiLvlLbl val="0"/>
      </c:catAx>
      <c:valAx>
        <c:axId val="190033411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89511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Century Gothic" panose="020B0502020202020204" pitchFamily="34" charset="0"/>
        </a:defRPr>
      </a:pPr>
      <a:endParaRPr lang="es-P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TABLAS!$C$28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99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030264357977588E-2"/>
                  <c:y val="-2.2216405722298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D8-4748-988D-FE3189309CC6}"/>
                </c:ext>
              </c:extLst>
            </c:dLbl>
            <c:dLbl>
              <c:idx val="1"/>
              <c:layout>
                <c:manualLayout>
                  <c:x val="2.0960325363664739E-2"/>
                  <c:y val="-2.4993456437586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D8-4748-988D-FE3189309CC6}"/>
                </c:ext>
              </c:extLst>
            </c:dLbl>
            <c:dLbl>
              <c:idx val="2"/>
              <c:layout>
                <c:manualLayout>
                  <c:x val="1.1790183017061416E-2"/>
                  <c:y val="-1.6662304291724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D8-4748-988D-FE3189309CC6}"/>
                </c:ext>
              </c:extLst>
            </c:dLbl>
            <c:dLbl>
              <c:idx val="3"/>
              <c:layout>
                <c:manualLayout>
                  <c:x val="1.4410223687519508E-2"/>
                  <c:y val="-2.4993456437586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D8-4748-988D-FE3189309CC6}"/>
                </c:ext>
              </c:extLst>
            </c:dLbl>
            <c:dLbl>
              <c:idx val="4"/>
              <c:layout>
                <c:manualLayout>
                  <c:x val="2.0960325363664739E-2"/>
                  <c:y val="-3.3324608583448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D8-4748-988D-FE3189309CC6}"/>
                </c:ext>
              </c:extLst>
            </c:dLbl>
            <c:dLbl>
              <c:idx val="5"/>
              <c:layout>
                <c:manualLayout>
                  <c:x val="2.0960325363664739E-2"/>
                  <c:y val="-3.610165929873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D8-4748-988D-FE3189309CC6}"/>
                </c:ext>
              </c:extLst>
            </c:dLbl>
            <c:dLbl>
              <c:idx val="6"/>
              <c:layout>
                <c:manualLayout>
                  <c:x val="1.5720244022748554E-2"/>
                  <c:y val="-3.0547557868161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D8-4748-988D-FE3189309CC6}"/>
                </c:ext>
              </c:extLst>
            </c:dLbl>
            <c:dLbl>
              <c:idx val="7"/>
              <c:layout>
                <c:manualLayout>
                  <c:x val="1.0480162681832274E-2"/>
                  <c:y val="-3.6101659298735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D8-4748-988D-FE3189309CC6}"/>
                </c:ext>
              </c:extLst>
            </c:dLbl>
            <c:dLbl>
              <c:idx val="8"/>
              <c:layout>
                <c:manualLayout>
                  <c:x val="2.2270345698893787E-2"/>
                  <c:y val="-3.6101659298735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D8-4748-988D-FE3189309C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TABLAS!$A$29:$A$37</c:f>
              <c:strCache>
                <c:ptCount val="9"/>
                <c:pt idx="0">
                  <c:v>Carta Ciudadano</c:v>
                </c:pt>
                <c:pt idx="1">
                  <c:v>Oficios</c:v>
                </c:pt>
                <c:pt idx="2">
                  <c:v>Reporte Ciudadano </c:v>
                </c:pt>
                <c:pt idx="3">
                  <c:v>Notas</c:v>
                </c:pt>
                <c:pt idx="4">
                  <c:v>Solicitud de Permisos</c:v>
                </c:pt>
                <c:pt idx="5">
                  <c:v>Denuncia Ciudadana</c:v>
                </c:pt>
                <c:pt idx="6">
                  <c:v>Acuerdo Municipal</c:v>
                </c:pt>
                <c:pt idx="7">
                  <c:v>Circulares</c:v>
                </c:pt>
                <c:pt idx="8">
                  <c:v>Invitación</c:v>
                </c:pt>
              </c:strCache>
            </c:strRef>
          </c:cat>
          <c:val>
            <c:numRef>
              <c:f>TABLAS!$C$29:$C$37</c:f>
              <c:numCache>
                <c:formatCode>0.00%</c:formatCode>
                <c:ptCount val="9"/>
                <c:pt idx="0">
                  <c:v>0.84384858044164035</c:v>
                </c:pt>
                <c:pt idx="1">
                  <c:v>9.5425867507886439E-2</c:v>
                </c:pt>
                <c:pt idx="2">
                  <c:v>3.3123028391167195E-2</c:v>
                </c:pt>
                <c:pt idx="3">
                  <c:v>1.498422712933754E-2</c:v>
                </c:pt>
                <c:pt idx="4">
                  <c:v>5.5205047318611991E-3</c:v>
                </c:pt>
                <c:pt idx="5">
                  <c:v>3.1545741324921135E-3</c:v>
                </c:pt>
                <c:pt idx="6">
                  <c:v>2.3659305993690852E-3</c:v>
                </c:pt>
                <c:pt idx="7">
                  <c:v>7.8864353312302837E-4</c:v>
                </c:pt>
                <c:pt idx="8">
                  <c:v>7.8864353312302837E-4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D8-4748-988D-FE3189309C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0699295"/>
        <c:axId val="240701215"/>
        <c:axId val="0"/>
      </c:bar3DChart>
      <c:catAx>
        <c:axId val="240699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PA"/>
          </a:p>
        </c:txPr>
        <c:crossAx val="240701215"/>
        <c:crosses val="autoZero"/>
        <c:auto val="1"/>
        <c:lblAlgn val="ctr"/>
        <c:lblOffset val="100"/>
        <c:noMultiLvlLbl val="0"/>
      </c:catAx>
      <c:valAx>
        <c:axId val="240701215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40699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chemeClr val="tx1"/>
          </a:solidFill>
          <a:latin typeface="Century Gothic" panose="020B0502020202020204" pitchFamily="34" charset="0"/>
        </a:defRPr>
      </a:pPr>
      <a:endParaRPr lang="es-P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TABLAS!$C$1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TABLAS!$A$2:$A$23</c:f>
              <c:strCache>
                <c:ptCount val="22"/>
                <c:pt idx="0">
                  <c:v>Gestión Social</c:v>
                </c:pt>
                <c:pt idx="1">
                  <c:v>Legal y Justicia</c:v>
                </c:pt>
                <c:pt idx="2">
                  <c:v>Despacho del Alcalde</c:v>
                </c:pt>
                <c:pt idx="3">
                  <c:v>Seguridad Municipal</c:v>
                </c:pt>
                <c:pt idx="4">
                  <c:v>Tesorería Municipal</c:v>
                </c:pt>
                <c:pt idx="5">
                  <c:v>Mercado</c:v>
                </c:pt>
                <c:pt idx="6">
                  <c:v>Secretaría General</c:v>
                </c:pt>
                <c:pt idx="7">
                  <c:v>Gestión Ambiental</c:v>
                </c:pt>
                <c:pt idx="8">
                  <c:v>Servicios a la Comunidad</c:v>
                </c:pt>
                <c:pt idx="9">
                  <c:v>Cultura y Educación Ciudadana</c:v>
                </c:pt>
                <c:pt idx="10">
                  <c:v>Obras y Construcciones</c:v>
                </c:pt>
                <c:pt idx="11">
                  <c:v>Recursos Humanos</c:v>
                </c:pt>
                <c:pt idx="12">
                  <c:v>Participación Ciudadana y Transparencia</c:v>
                </c:pt>
                <c:pt idx="13">
                  <c:v>Servicios Administrativos</c:v>
                </c:pt>
                <c:pt idx="14">
                  <c:v>Proyectos Especiales</c:v>
                </c:pt>
                <c:pt idx="15">
                  <c:v>Subdirección de Deporte y Recreación</c:v>
                </c:pt>
                <c:pt idx="16">
                  <c:v>Oficina de Cooperación Internacional</c:v>
                </c:pt>
                <c:pt idx="17">
                  <c:v> Auditoría Interna</c:v>
                </c:pt>
                <c:pt idx="18">
                  <c:v>Comunicación y Relaciones Públicas</c:v>
                </c:pt>
                <c:pt idx="19">
                  <c:v>Las Etnias</c:v>
                </c:pt>
                <c:pt idx="20">
                  <c:v>Planificación Urbana</c:v>
                </c:pt>
                <c:pt idx="21">
                  <c:v>Subdirección de Eventos</c:v>
                </c:pt>
              </c:strCache>
            </c:strRef>
          </c:cat>
          <c:val>
            <c:numRef>
              <c:f>TABLAS!$C$2:$C$23</c:f>
              <c:numCache>
                <c:formatCode>0.00%</c:formatCode>
                <c:ptCount val="22"/>
                <c:pt idx="0">
                  <c:v>0.66167192429022081</c:v>
                </c:pt>
                <c:pt idx="1">
                  <c:v>6.7823343848580436E-2</c:v>
                </c:pt>
                <c:pt idx="2">
                  <c:v>5.5205047318611984E-2</c:v>
                </c:pt>
                <c:pt idx="3">
                  <c:v>5.2050473186119876E-2</c:v>
                </c:pt>
                <c:pt idx="4">
                  <c:v>3.5488958990536279E-2</c:v>
                </c:pt>
                <c:pt idx="5">
                  <c:v>3.1545741324921134E-2</c:v>
                </c:pt>
                <c:pt idx="6">
                  <c:v>2.0504731861198739E-2</c:v>
                </c:pt>
                <c:pt idx="7">
                  <c:v>1.5772870662460567E-2</c:v>
                </c:pt>
                <c:pt idx="8">
                  <c:v>1.3406940063091483E-2</c:v>
                </c:pt>
                <c:pt idx="9">
                  <c:v>9.4637223974763408E-3</c:v>
                </c:pt>
                <c:pt idx="10">
                  <c:v>8.6750788643533121E-3</c:v>
                </c:pt>
                <c:pt idx="11">
                  <c:v>8.6750788643533121E-3</c:v>
                </c:pt>
                <c:pt idx="12">
                  <c:v>4.7318611987381704E-3</c:v>
                </c:pt>
                <c:pt idx="13">
                  <c:v>4.7318611987381704E-3</c:v>
                </c:pt>
                <c:pt idx="14">
                  <c:v>2.3659305993690852E-3</c:v>
                </c:pt>
                <c:pt idx="15">
                  <c:v>2.3659305993690852E-3</c:v>
                </c:pt>
                <c:pt idx="16">
                  <c:v>1.5772870662460567E-3</c:v>
                </c:pt>
                <c:pt idx="17">
                  <c:v>7.8864353312302837E-4</c:v>
                </c:pt>
                <c:pt idx="18">
                  <c:v>7.8864353312302837E-4</c:v>
                </c:pt>
                <c:pt idx="19">
                  <c:v>7.8864353312302837E-4</c:v>
                </c:pt>
                <c:pt idx="20">
                  <c:v>7.8864353312302837E-4</c:v>
                </c:pt>
                <c:pt idx="21">
                  <c:v>7.8864353312302837E-4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33-4CF9-9254-77948D8BD1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0698335"/>
        <c:axId val="240700735"/>
        <c:axId val="0"/>
      </c:bar3DChart>
      <c:catAx>
        <c:axId val="240698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PA"/>
          </a:p>
        </c:txPr>
        <c:crossAx val="240700735"/>
        <c:crosses val="autoZero"/>
        <c:auto val="1"/>
        <c:lblAlgn val="ctr"/>
        <c:lblOffset val="100"/>
        <c:noMultiLvlLbl val="0"/>
      </c:catAx>
      <c:valAx>
        <c:axId val="240700735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4069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Century Gothic" panose="020B0502020202020204" pitchFamily="34" charset="0"/>
        </a:defRPr>
      </a:pPr>
      <a:endParaRPr lang="es-P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Tablas!$C$1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Tablas!$A$2:$A$14</c:f>
              <c:strCache>
                <c:ptCount val="13"/>
                <c:pt idx="0">
                  <c:v>Carta Ciudadano</c:v>
                </c:pt>
                <c:pt idx="1">
                  <c:v>Oficios</c:v>
                </c:pt>
                <c:pt idx="2">
                  <c:v>Reporte Ciudadano</c:v>
                </c:pt>
                <c:pt idx="3">
                  <c:v>Nota</c:v>
                </c:pt>
                <c:pt idx="4">
                  <c:v>Solicitud de Apoyo</c:v>
                </c:pt>
                <c:pt idx="5">
                  <c:v>Invitación</c:v>
                </c:pt>
                <c:pt idx="6">
                  <c:v>Acuerdo Municipal</c:v>
                </c:pt>
                <c:pt idx="7">
                  <c:v>Circulares</c:v>
                </c:pt>
                <c:pt idx="8">
                  <c:v>Denuncia Ciudadana</c:v>
                </c:pt>
                <c:pt idx="9">
                  <c:v>Notas Internas</c:v>
                </c:pt>
                <c:pt idx="10">
                  <c:v>Solicitud de Información</c:v>
                </c:pt>
                <c:pt idx="11">
                  <c:v>Solicitud de Inspección</c:v>
                </c:pt>
                <c:pt idx="12">
                  <c:v>Solicitud de Permisos</c:v>
                </c:pt>
              </c:strCache>
            </c:strRef>
          </c:cat>
          <c:val>
            <c:numRef>
              <c:f>Tablas!$C$2:$C$14</c:f>
              <c:numCache>
                <c:formatCode>0.00%</c:formatCode>
                <c:ptCount val="13"/>
                <c:pt idx="0">
                  <c:v>0.82174206617150569</c:v>
                </c:pt>
                <c:pt idx="1">
                  <c:v>0.10871033085752869</c:v>
                </c:pt>
                <c:pt idx="2">
                  <c:v>3.3085752869682648E-2</c:v>
                </c:pt>
                <c:pt idx="3">
                  <c:v>2.0931802835921675E-2</c:v>
                </c:pt>
                <c:pt idx="4">
                  <c:v>4.0513166779203242E-3</c:v>
                </c:pt>
                <c:pt idx="5">
                  <c:v>2.7008777852802163E-3</c:v>
                </c:pt>
                <c:pt idx="6">
                  <c:v>2.0256583389601621E-3</c:v>
                </c:pt>
                <c:pt idx="7">
                  <c:v>2.0256583389601621E-3</c:v>
                </c:pt>
                <c:pt idx="8">
                  <c:v>1.3504388926401081E-3</c:v>
                </c:pt>
                <c:pt idx="9">
                  <c:v>1.3504388926401081E-3</c:v>
                </c:pt>
                <c:pt idx="10">
                  <c:v>6.7521944632005406E-4</c:v>
                </c:pt>
                <c:pt idx="11">
                  <c:v>6.7521944632005406E-4</c:v>
                </c:pt>
                <c:pt idx="12">
                  <c:v>6.7521944632005406E-4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ED-45BE-BF87-314BD4834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8951263"/>
        <c:axId val="1248969503"/>
        <c:axId val="0"/>
      </c:bar3DChart>
      <c:catAx>
        <c:axId val="1248951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PA"/>
          </a:p>
        </c:txPr>
        <c:crossAx val="1248969503"/>
        <c:crosses val="autoZero"/>
        <c:auto val="1"/>
        <c:lblAlgn val="ctr"/>
        <c:lblOffset val="100"/>
        <c:noMultiLvlLbl val="0"/>
      </c:catAx>
      <c:valAx>
        <c:axId val="1248969503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248951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Century Gothic" panose="020B0502020202020204" pitchFamily="34" charset="0"/>
        </a:defRPr>
      </a:pPr>
      <a:endParaRPr lang="es-P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603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603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46169-1DF0-4255-8E52-33574AB583BC}" type="datetimeFigureOut">
              <a:rPr lang="es-PA" smtClean="0"/>
              <a:t>05/07/2024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106363" y="1504950"/>
            <a:ext cx="7223126" cy="406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5794375"/>
            <a:ext cx="5607050" cy="4740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1436350"/>
            <a:ext cx="3038475" cy="60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11436350"/>
            <a:ext cx="3038475" cy="60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E62E0-1A53-47A3-AB8D-66CBFDC948D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0028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E62E0-1A53-47A3-AB8D-66CBFDC948D2}" type="slidenum">
              <a:rPr lang="es-PA" smtClean="0"/>
              <a:t>2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15109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85962-B388-99A6-E653-B41A15361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2621ED9-3C1D-3CC4-C924-B5E0CFCF1D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4688A76-E36C-9C69-A665-7157434E5A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B4A87B-9216-22F2-72FE-4A5CCBB18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E62E0-1A53-47A3-AB8D-66CBFDC948D2}" type="slidenum">
              <a:rPr lang="es-PA" smtClean="0"/>
              <a:t>11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3683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E62E0-1A53-47A3-AB8D-66CBFDC948D2}" type="slidenum">
              <a:rPr lang="es-PA" smtClean="0"/>
              <a:t>3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81589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E62E0-1A53-47A3-AB8D-66CBFDC948D2}" type="slidenum">
              <a:rPr lang="es-PA" smtClean="0"/>
              <a:t>4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6758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E62E0-1A53-47A3-AB8D-66CBFDC948D2}" type="slidenum">
              <a:rPr lang="es-PA" smtClean="0"/>
              <a:t>5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22761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9BAD9-6AC6-8972-17A3-DAF3226CE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C81838B-4758-9014-739E-7C070CD205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DB41666-D09B-919D-C0E5-CB65A9220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99E494-E4D9-6F80-F3D1-6C1DA5DA46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E62E0-1A53-47A3-AB8D-66CBFDC948D2}" type="slidenum">
              <a:rPr lang="es-PA" smtClean="0"/>
              <a:t>6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87568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85962-B388-99A6-E653-B41A15361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2621ED9-3C1D-3CC4-C924-B5E0CFCF1D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4688A76-E36C-9C69-A665-7157434E5A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B4A87B-9216-22F2-72FE-4A5CCBB18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E62E0-1A53-47A3-AB8D-66CBFDC948D2}" type="slidenum">
              <a:rPr lang="es-PA" smtClean="0"/>
              <a:t>7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64690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9BAD9-6AC6-8972-17A3-DAF3226CE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C81838B-4758-9014-739E-7C070CD205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DB41666-D09B-919D-C0E5-CB65A9220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99E494-E4D9-6F80-F3D1-6C1DA5DA46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E62E0-1A53-47A3-AB8D-66CBFDC948D2}" type="slidenum">
              <a:rPr lang="es-PA" smtClean="0"/>
              <a:t>8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65036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85962-B388-99A6-E653-B41A15361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2621ED9-3C1D-3CC4-C924-B5E0CFCF1D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4688A76-E36C-9C69-A665-7157434E5A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B4A87B-9216-22F2-72FE-4A5CCBB18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E62E0-1A53-47A3-AB8D-66CBFDC948D2}" type="slidenum">
              <a:rPr lang="es-PA" smtClean="0"/>
              <a:t>9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25976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9BAD9-6AC6-8972-17A3-DAF3226CE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C81838B-4758-9014-739E-7C070CD205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DB41666-D09B-919D-C0E5-CB65A9220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99E494-E4D9-6F80-F3D1-6C1DA5DA46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E62E0-1A53-47A3-AB8D-66CBFDC948D2}" type="slidenum">
              <a:rPr lang="es-PA" smtClean="0"/>
              <a:t>10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57546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DD70-A28F-48E1-8F4D-4FA65D662CEB}" type="datetimeFigureOut">
              <a:rPr lang="es-PA" smtClean="0"/>
              <a:t>05/07/2024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51D0-0F75-4D2B-8253-65D3B36F7DA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5190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DD70-A28F-48E1-8F4D-4FA65D662CEB}" type="datetimeFigureOut">
              <a:rPr lang="es-PA" smtClean="0"/>
              <a:t>05/07/2024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51D0-0F75-4D2B-8253-65D3B36F7DA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8514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DD70-A28F-48E1-8F4D-4FA65D662CEB}" type="datetimeFigureOut">
              <a:rPr lang="es-PA" smtClean="0"/>
              <a:t>05/07/2024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51D0-0F75-4D2B-8253-65D3B36F7DA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6479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DD70-A28F-48E1-8F4D-4FA65D662CEB}" type="datetimeFigureOut">
              <a:rPr lang="es-PA" smtClean="0"/>
              <a:t>05/07/2024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51D0-0F75-4D2B-8253-65D3B36F7DAB}" type="slidenum">
              <a:rPr lang="es-PA" smtClean="0"/>
              <a:t>‹Nº›</a:t>
            </a:fld>
            <a:endParaRPr lang="es-PA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5599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DD70-A28F-48E1-8F4D-4FA65D662CEB}" type="datetimeFigureOut">
              <a:rPr lang="es-PA" smtClean="0"/>
              <a:t>05/07/2024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51D0-0F75-4D2B-8253-65D3B36F7DA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92904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DD70-A28F-48E1-8F4D-4FA65D662CEB}" type="datetimeFigureOut">
              <a:rPr lang="es-PA" smtClean="0"/>
              <a:t>05/07/2024</a:t>
            </a:fld>
            <a:endParaRPr lang="es-P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51D0-0F75-4D2B-8253-65D3B36F7DA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75099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DD70-A28F-48E1-8F4D-4FA65D662CEB}" type="datetimeFigureOut">
              <a:rPr lang="es-PA" smtClean="0"/>
              <a:t>05/07/2024</a:t>
            </a:fld>
            <a:endParaRPr lang="es-P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51D0-0F75-4D2B-8253-65D3B36F7DA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17651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DD70-A28F-48E1-8F4D-4FA65D662CEB}" type="datetimeFigureOut">
              <a:rPr lang="es-PA" smtClean="0"/>
              <a:t>05/07/2024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51D0-0F75-4D2B-8253-65D3B36F7DA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54530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DD70-A28F-48E1-8F4D-4FA65D662CEB}" type="datetimeFigureOut">
              <a:rPr lang="es-PA" smtClean="0"/>
              <a:t>05/07/2024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51D0-0F75-4D2B-8253-65D3B36F7DA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30373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DD70-A28F-48E1-8F4D-4FA65D662CEB}" type="datetimeFigureOut">
              <a:rPr lang="es-PA" smtClean="0"/>
              <a:t>05/07/2024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34551D0-0F75-4D2B-8253-65D3B36F7DAB}" type="slidenum">
              <a:rPr lang="es-PA" smtClean="0"/>
              <a:t>‹Nº›</a:t>
            </a:fld>
            <a:endParaRPr lang="es-PA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355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DD70-A28F-48E1-8F4D-4FA65D662CEB}" type="datetimeFigureOut">
              <a:rPr lang="es-PA" smtClean="0"/>
              <a:t>05/07/2024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51D0-0F75-4D2B-8253-65D3B36F7DAB}" type="slidenum">
              <a:rPr lang="es-PA" smtClean="0"/>
              <a:t>‹Nº›</a:t>
            </a:fld>
            <a:endParaRPr lang="es-PA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67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DD70-A28F-48E1-8F4D-4FA65D662CEB}" type="datetimeFigureOut">
              <a:rPr lang="es-PA" smtClean="0"/>
              <a:t>05/07/2024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51D0-0F75-4D2B-8253-65D3B36F7DA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22871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DD70-A28F-48E1-8F4D-4FA65D662CEB}" type="datetimeFigureOut">
              <a:rPr lang="es-PA" smtClean="0"/>
              <a:t>05/07/2024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51D0-0F75-4D2B-8253-65D3B36F7DAB}" type="slidenum">
              <a:rPr lang="es-PA" smtClean="0"/>
              <a:t>‹Nº›</a:t>
            </a:fld>
            <a:endParaRPr lang="es-PA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509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DD70-A28F-48E1-8F4D-4FA65D662CEB}" type="datetimeFigureOut">
              <a:rPr lang="es-PA" smtClean="0"/>
              <a:t>05/07/2024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51D0-0F75-4D2B-8253-65D3B36F7DAB}" type="slidenum">
              <a:rPr lang="es-PA" smtClean="0"/>
              <a:t>‹Nº›</a:t>
            </a:fld>
            <a:endParaRPr lang="es-PA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080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DD70-A28F-48E1-8F4D-4FA65D662CEB}" type="datetimeFigureOut">
              <a:rPr lang="es-PA" smtClean="0"/>
              <a:t>05/07/2024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51D0-0F75-4D2B-8253-65D3B36F7DAB}" type="slidenum">
              <a:rPr lang="es-PA" smtClean="0"/>
              <a:t>‹Nº›</a:t>
            </a:fld>
            <a:endParaRPr lang="es-PA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712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DD70-A28F-48E1-8F4D-4FA65D662CEB}" type="datetimeFigureOut">
              <a:rPr lang="es-PA" smtClean="0"/>
              <a:t>05/07/2024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51D0-0F75-4D2B-8253-65D3B36F7DAB}" type="slidenum">
              <a:rPr lang="es-PA" smtClean="0"/>
              <a:t>‹Nº›</a:t>
            </a:fld>
            <a:endParaRPr lang="es-PA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010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DD70-A28F-48E1-8F4D-4FA65D662CEB}" type="datetimeFigureOut">
              <a:rPr lang="es-PA" smtClean="0"/>
              <a:t>05/07/2024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51D0-0F75-4D2B-8253-65D3B36F7DA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78851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DD70-A28F-48E1-8F4D-4FA65D662CEB}" type="datetimeFigureOut">
              <a:rPr lang="es-PA" smtClean="0"/>
              <a:t>05/07/2024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51D0-0F75-4D2B-8253-65D3B36F7DAB}" type="slidenum">
              <a:rPr lang="es-PA" smtClean="0"/>
              <a:t>‹Nº›</a:t>
            </a:fld>
            <a:endParaRPr lang="es-PA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997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FBE8DD70-A28F-48E1-8F4D-4FA65D662CEB}" type="datetimeFigureOut">
              <a:rPr lang="es-PA" smtClean="0"/>
              <a:t>05/07/2024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51D0-0F75-4D2B-8253-65D3B36F7DAB}" type="slidenum">
              <a:rPr lang="es-PA" smtClean="0"/>
              <a:t>‹Nº›</a:t>
            </a:fld>
            <a:endParaRPr lang="es-P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083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DD70-A28F-48E1-8F4D-4FA65D662CEB}" type="datetimeFigureOut">
              <a:rPr lang="es-PA" smtClean="0"/>
              <a:t>05/07/2024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51D0-0F75-4D2B-8253-65D3B36F7DAB}" type="slidenum">
              <a:rPr lang="es-PA" smtClean="0"/>
              <a:t>‹Nº›</a:t>
            </a:fld>
            <a:endParaRPr lang="es-PA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963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DD70-A28F-48E1-8F4D-4FA65D662CEB}" type="datetimeFigureOut">
              <a:rPr lang="es-PA" smtClean="0"/>
              <a:t>05/07/2024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51D0-0F75-4D2B-8253-65D3B36F7DAB}" type="slidenum">
              <a:rPr lang="es-PA" smtClean="0"/>
              <a:t>‹Nº›</a:t>
            </a:fld>
            <a:endParaRPr lang="es-PA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10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DD70-A28F-48E1-8F4D-4FA65D662CEB}" type="datetimeFigureOut">
              <a:rPr lang="es-PA" smtClean="0"/>
              <a:t>05/07/2024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51D0-0F75-4D2B-8253-65D3B36F7DA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3914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DD70-A28F-48E1-8F4D-4FA65D662CEB}" type="datetimeFigureOut">
              <a:rPr lang="es-PA" smtClean="0"/>
              <a:t>05/07/2024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51D0-0F75-4D2B-8253-65D3B36F7DA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0978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DD70-A28F-48E1-8F4D-4FA65D662CEB}" type="datetimeFigureOut">
              <a:rPr lang="es-PA" smtClean="0"/>
              <a:t>05/07/2024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51D0-0F75-4D2B-8253-65D3B36F7DA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324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DD70-A28F-48E1-8F4D-4FA65D662CEB}" type="datetimeFigureOut">
              <a:rPr lang="es-PA" smtClean="0"/>
              <a:t>05/07/2024</a:t>
            </a:fld>
            <a:endParaRPr lang="es-P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51D0-0F75-4D2B-8253-65D3B36F7DA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1578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DD70-A28F-48E1-8F4D-4FA65D662CEB}" type="datetimeFigureOut">
              <a:rPr lang="es-PA" smtClean="0"/>
              <a:t>05/07/2024</a:t>
            </a:fld>
            <a:endParaRPr lang="es-P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51D0-0F75-4D2B-8253-65D3B36F7DA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6247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DD70-A28F-48E1-8F4D-4FA65D662CEB}" type="datetimeFigureOut">
              <a:rPr lang="es-PA" smtClean="0"/>
              <a:t>05/07/2024</a:t>
            </a:fld>
            <a:endParaRPr lang="es-P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51D0-0F75-4D2B-8253-65D3B36F7DA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6082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DD70-A28F-48E1-8F4D-4FA65D662CEB}" type="datetimeFigureOut">
              <a:rPr lang="es-PA" smtClean="0"/>
              <a:t>05/07/2024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51D0-0F75-4D2B-8253-65D3B36F7DA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9874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BE8DD70-A28F-48E1-8F4D-4FA65D662CEB}" type="datetimeFigureOut">
              <a:rPr lang="es-PA" smtClean="0"/>
              <a:t>05/07/2024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551D0-0F75-4D2B-8253-65D3B36F7DA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06984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8DD70-A28F-48E1-8F4D-4FA65D662CEB}" type="datetimeFigureOut">
              <a:rPr lang="es-PA" smtClean="0"/>
              <a:t>05/07/2024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34551D0-0F75-4D2B-8253-65D3B36F7DAB}" type="slidenum">
              <a:rPr lang="es-PA" smtClean="0"/>
              <a:t>‹Nº›</a:t>
            </a:fld>
            <a:endParaRPr lang="es-PA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51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253135" y="3013500"/>
            <a:ext cx="54309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s-PA" sz="2800" b="1" i="1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Dirección de Participación Ciudadana y Transparencia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098C9EEF-BF8C-4F5D-8D16-87D132EE7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08" y="1159759"/>
            <a:ext cx="4593345" cy="453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92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4CA36-5F4C-90AD-34A8-8723E0DD1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E6AC013-4C47-23BD-4066-9C3991E957B8}"/>
              </a:ext>
            </a:extLst>
          </p:cNvPr>
          <p:cNvSpPr txBox="1">
            <a:spLocks/>
          </p:cNvSpPr>
          <p:nvPr/>
        </p:nvSpPr>
        <p:spPr>
          <a:xfrm>
            <a:off x="2673289" y="0"/>
            <a:ext cx="6845416" cy="424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1800" b="1" dirty="0">
                <a:latin typeface="Century Gothic" panose="020B0502020202020204" pitchFamily="34" charset="0"/>
              </a:rPr>
              <a:t>Consolidado de Correspondencia Según su Tipo</a:t>
            </a:r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050D096F-D1F3-5F69-CCD0-B8DCF661A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5" y="0"/>
            <a:ext cx="1605360" cy="158618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074104E-3ACE-5611-527E-48123BB915D0}"/>
              </a:ext>
            </a:extLst>
          </p:cNvPr>
          <p:cNvSpPr txBox="1"/>
          <p:nvPr/>
        </p:nvSpPr>
        <p:spPr>
          <a:xfrm>
            <a:off x="1932617" y="968489"/>
            <a:ext cx="833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latin typeface="Century Gothic" panose="020B0502020202020204" pitchFamily="34" charset="0"/>
              </a:rPr>
              <a:t>Abril 2024</a:t>
            </a:r>
            <a:endParaRPr lang="es-PA" sz="1800" b="1" dirty="0">
              <a:latin typeface="Century Gothic" panose="020B0502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B5A9A1C-E4F6-2D5F-CC6F-65F6A01D37F4}"/>
              </a:ext>
            </a:extLst>
          </p:cNvPr>
          <p:cNvSpPr txBox="1">
            <a:spLocks/>
          </p:cNvSpPr>
          <p:nvPr/>
        </p:nvSpPr>
        <p:spPr>
          <a:xfrm>
            <a:off x="2673289" y="401295"/>
            <a:ext cx="6845416" cy="424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1800" b="1" dirty="0">
                <a:latin typeface="Century Gothic" panose="020B0502020202020204" pitchFamily="34" charset="0"/>
              </a:rPr>
              <a:t>Oficina de Correspondencia y Atención al Ciudadano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4F775A7-4D99-1843-350B-66C3E75C9E57}"/>
              </a:ext>
            </a:extLst>
          </p:cNvPr>
          <p:cNvSpPr/>
          <p:nvPr/>
        </p:nvSpPr>
        <p:spPr>
          <a:xfrm>
            <a:off x="66159" y="6334780"/>
            <a:ext cx="10006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1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Fuente: </a:t>
            </a:r>
            <a:r>
              <a:rPr kumimoji="0" lang="es-PA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Dirección de Participación Ciudadana y Transparencia/MUPA</a:t>
            </a:r>
          </a:p>
        </p:txBody>
      </p:sp>
      <p:graphicFrame>
        <p:nvGraphicFramePr>
          <p:cNvPr id="8" name="Tabla 4">
            <a:extLst>
              <a:ext uri="{FF2B5EF4-FFF2-40B4-BE49-F238E27FC236}">
                <a16:creationId xmlns:a16="http://schemas.microsoft.com/office/drawing/2014/main" id="{194FF235-AF9F-22D3-B690-7E4ECAA82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626587"/>
              </p:ext>
            </p:extLst>
          </p:nvPr>
        </p:nvGraphicFramePr>
        <p:xfrm>
          <a:off x="9813188" y="793093"/>
          <a:ext cx="2239347" cy="49465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6391">
                  <a:extLst>
                    <a:ext uri="{9D8B030D-6E8A-4147-A177-3AD203B41FA5}">
                      <a16:colId xmlns:a16="http://schemas.microsoft.com/office/drawing/2014/main" val="4179859923"/>
                    </a:ext>
                  </a:extLst>
                </a:gridCol>
                <a:gridCol w="822956">
                  <a:extLst>
                    <a:ext uri="{9D8B030D-6E8A-4147-A177-3AD203B41FA5}">
                      <a16:colId xmlns:a16="http://schemas.microsoft.com/office/drawing/2014/main" val="2833925316"/>
                    </a:ext>
                  </a:extLst>
                </a:gridCol>
              </a:tblGrid>
              <a:tr h="517168">
                <a:tc>
                  <a:txBody>
                    <a:bodyPr/>
                    <a:lstStyle/>
                    <a:p>
                      <a:pPr algn="ctr"/>
                      <a:r>
                        <a:rPr lang="es-PA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Tipo de Correspondencia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Cantidad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621668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effectLst/>
                          <a:latin typeface="Century Gothic" panose="020B0502020202020204" pitchFamily="34" charset="0"/>
                        </a:rPr>
                        <a:t>Carta Ciudadano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1217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5284446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Oficios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1615421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Reporte Ciudadano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3088487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Nota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2821814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Solicitud de Apoyo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4115301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Invitación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6064904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Acuerdo Municipal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2192222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Circulares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3541594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Denuncia Ciudadana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6300470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Notas Internas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623675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Solicitud de Información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718561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Solicitud de Inspección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7133585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Solicitud de Permisos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5278873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effectLst/>
                          <a:latin typeface="Century Gothic" panose="020B0502020202020204" pitchFamily="34" charset="0"/>
                        </a:rPr>
                        <a:t>1481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76139"/>
                  </a:ext>
                </a:extLst>
              </a:tr>
            </a:tbl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6E98BFD-4FBE-6E7B-CB5B-0057578F9D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284422"/>
              </p:ext>
            </p:extLst>
          </p:nvPr>
        </p:nvGraphicFramePr>
        <p:xfrm>
          <a:off x="0" y="1586185"/>
          <a:ext cx="9694506" cy="450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40375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2675D-1E37-DC55-EC54-BB48B8E12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E14FBEB-01B6-F156-CF39-A8FA80893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2" y="2733"/>
            <a:ext cx="982170" cy="97043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14BB1F2-CDBD-4631-C4FA-2C3553214389}"/>
              </a:ext>
            </a:extLst>
          </p:cNvPr>
          <p:cNvSpPr txBox="1">
            <a:spLocks/>
          </p:cNvSpPr>
          <p:nvPr/>
        </p:nvSpPr>
        <p:spPr>
          <a:xfrm>
            <a:off x="2673290" y="179370"/>
            <a:ext cx="6845416" cy="424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1800" b="1" dirty="0">
                <a:latin typeface="Century Gothic" panose="020B0502020202020204" pitchFamily="34" charset="0"/>
              </a:rPr>
              <a:t>Correspondencia Ingresada Según Competencia</a:t>
            </a:r>
          </a:p>
          <a:p>
            <a:pPr algn="ctr"/>
            <a:endParaRPr lang="es-PA" sz="1800" b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89285CC-C296-5FAB-B92A-F5B4E863713F}"/>
              </a:ext>
            </a:extLst>
          </p:cNvPr>
          <p:cNvSpPr/>
          <p:nvPr/>
        </p:nvSpPr>
        <p:spPr>
          <a:xfrm>
            <a:off x="66159" y="6334780"/>
            <a:ext cx="10006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1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Fuente: </a:t>
            </a:r>
            <a:r>
              <a:rPr kumimoji="0" lang="es-PA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Dirección de Participación Ciudadana y Transparencia/MUPA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7E1B60-FFAD-F416-EE8C-D011BD7B31E0}"/>
              </a:ext>
            </a:extLst>
          </p:cNvPr>
          <p:cNvSpPr txBox="1"/>
          <p:nvPr/>
        </p:nvSpPr>
        <p:spPr>
          <a:xfrm>
            <a:off x="1930863" y="788506"/>
            <a:ext cx="833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latin typeface="Century Gothic" panose="020B0502020202020204" pitchFamily="34" charset="0"/>
              </a:rPr>
              <a:t>Abril 2024</a:t>
            </a:r>
            <a:endParaRPr lang="es-PA" sz="1800" b="1" dirty="0">
              <a:latin typeface="Century Gothic" panose="020B0502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ABB8309-CB93-DEF2-85EC-524FBB5736D5}"/>
              </a:ext>
            </a:extLst>
          </p:cNvPr>
          <p:cNvSpPr txBox="1">
            <a:spLocks/>
          </p:cNvSpPr>
          <p:nvPr/>
        </p:nvSpPr>
        <p:spPr>
          <a:xfrm>
            <a:off x="2673289" y="308962"/>
            <a:ext cx="6845416" cy="424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1800" b="1" dirty="0">
                <a:latin typeface="Century Gothic" panose="020B0502020202020204" pitchFamily="34" charset="0"/>
              </a:rPr>
              <a:t>Oficina de Correspondencia y Atención al Ciudadano</a:t>
            </a:r>
          </a:p>
        </p:txBody>
      </p:sp>
      <p:graphicFrame>
        <p:nvGraphicFramePr>
          <p:cNvPr id="11" name="Tabla 4">
            <a:extLst>
              <a:ext uri="{FF2B5EF4-FFF2-40B4-BE49-F238E27FC236}">
                <a16:creationId xmlns:a16="http://schemas.microsoft.com/office/drawing/2014/main" id="{6C01A9A1-176D-31CC-467F-124E7C20A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868149"/>
              </p:ext>
            </p:extLst>
          </p:nvPr>
        </p:nvGraphicFramePr>
        <p:xfrm>
          <a:off x="9587060" y="168570"/>
          <a:ext cx="2545118" cy="58312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7202">
                  <a:extLst>
                    <a:ext uri="{9D8B030D-6E8A-4147-A177-3AD203B41FA5}">
                      <a16:colId xmlns:a16="http://schemas.microsoft.com/office/drawing/2014/main" val="4179859923"/>
                    </a:ext>
                  </a:extLst>
                </a:gridCol>
                <a:gridCol w="907916">
                  <a:extLst>
                    <a:ext uri="{9D8B030D-6E8A-4147-A177-3AD203B41FA5}">
                      <a16:colId xmlns:a16="http://schemas.microsoft.com/office/drawing/2014/main" val="2833925316"/>
                    </a:ext>
                  </a:extLst>
                </a:gridCol>
              </a:tblGrid>
              <a:tr h="365605">
                <a:tc>
                  <a:txBody>
                    <a:bodyPr/>
                    <a:lstStyle/>
                    <a:p>
                      <a:pPr algn="ctr"/>
                      <a:r>
                        <a:rPr lang="es-PA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Dirección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Cantidad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621668"/>
                  </a:ext>
                </a:extLst>
              </a:tr>
              <a:tr h="209765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effectLst/>
                          <a:latin typeface="Century Gothic" panose="020B0502020202020204" pitchFamily="34" charset="0"/>
                        </a:rPr>
                        <a:t>Proyectos Especiales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7590999"/>
                  </a:ext>
                </a:extLst>
              </a:tr>
              <a:tr h="209765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Dirección de Turismo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9770004"/>
                  </a:ext>
                </a:extLst>
              </a:tr>
              <a:tr h="309803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Comunicación y Relaciones Públicas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6240974"/>
                  </a:ext>
                </a:extLst>
              </a:tr>
              <a:tr h="309803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Oficina de Cooperación Internacional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3541594"/>
                  </a:ext>
                </a:extLst>
              </a:tr>
              <a:tr h="269307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Planificación Urbana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6300470"/>
                  </a:ext>
                </a:extLst>
              </a:tr>
              <a:tr h="309803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Participación Ciudadana y Transparencia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623675"/>
                  </a:ext>
                </a:extLst>
              </a:tr>
              <a:tr h="309803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Cultura y Educación Ciudadana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718561"/>
                  </a:ext>
                </a:extLst>
              </a:tr>
              <a:tr h="209765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Las Etnias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7133585"/>
                  </a:ext>
                </a:extLst>
              </a:tr>
              <a:tr h="30249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Recursos Humanos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5278873"/>
                  </a:ext>
                </a:extLst>
              </a:tr>
              <a:tr h="209765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Servicios Administrativos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76139"/>
                  </a:ext>
                </a:extLst>
              </a:tr>
              <a:tr h="209765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Obras y Construcciones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0865208"/>
                  </a:ext>
                </a:extLst>
              </a:tr>
              <a:tr h="30249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Gestión Ambiental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9520970"/>
                  </a:ext>
                </a:extLst>
              </a:tr>
              <a:tr h="269307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Servicios a la Comunidad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2813805"/>
                  </a:ext>
                </a:extLst>
              </a:tr>
              <a:tr h="209765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Secretaría General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844586"/>
                  </a:ext>
                </a:extLst>
              </a:tr>
              <a:tr h="30249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Mercado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7255782"/>
                  </a:ext>
                </a:extLst>
              </a:tr>
              <a:tr h="30249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Tesorería Municipal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3105041"/>
                  </a:ext>
                </a:extLst>
              </a:tr>
              <a:tr h="209765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Legal y Justicia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5019731"/>
                  </a:ext>
                </a:extLst>
              </a:tr>
              <a:tr h="30249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Despacho del Alcalde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2451394"/>
                  </a:ext>
                </a:extLst>
              </a:tr>
              <a:tr h="209765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Seguridad Municipal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effectLst/>
                          <a:latin typeface="Century Gothic" panose="020B0502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4813435"/>
                  </a:ext>
                </a:extLst>
              </a:tr>
              <a:tr h="269307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Gestión Social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effectLst/>
                          <a:latin typeface="Century Gothic" panose="020B0502020202020204" pitchFamily="34" charset="0"/>
                        </a:rPr>
                        <a:t>992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6626998"/>
                  </a:ext>
                </a:extLst>
              </a:tr>
              <a:tr h="209765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effectLst/>
                          <a:latin typeface="Century Gothic" panose="020B0502020202020204" pitchFamily="34" charset="0"/>
                        </a:rPr>
                        <a:t>1481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1302857"/>
                  </a:ext>
                </a:extLst>
              </a:tr>
            </a:tbl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D61FECE-98F2-C93E-E387-FCA5F68EF1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445855"/>
              </p:ext>
            </p:extLst>
          </p:nvPr>
        </p:nvGraphicFramePr>
        <p:xfrm>
          <a:off x="-1" y="1102764"/>
          <a:ext cx="9518705" cy="504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325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1D07146-56E0-4606-8BCC-F4ECEF2D3DEA}"/>
              </a:ext>
            </a:extLst>
          </p:cNvPr>
          <p:cNvSpPr txBox="1">
            <a:spLocks/>
          </p:cNvSpPr>
          <p:nvPr/>
        </p:nvSpPr>
        <p:spPr>
          <a:xfrm>
            <a:off x="2673289" y="98749"/>
            <a:ext cx="6845416" cy="424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1800" b="1" dirty="0">
                <a:latin typeface="Century Gothic" panose="020B0502020202020204" pitchFamily="34" charset="0"/>
              </a:rPr>
              <a:t>Consolidado Anual de Correspondencia</a:t>
            </a:r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ED85787F-93B2-4DBA-80A7-896EFB577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5" y="0"/>
            <a:ext cx="1605360" cy="1586186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7CB4CE29-D79C-4132-9D23-93A4417F18AB}"/>
              </a:ext>
            </a:extLst>
          </p:cNvPr>
          <p:cNvSpPr txBox="1">
            <a:spLocks/>
          </p:cNvSpPr>
          <p:nvPr/>
        </p:nvSpPr>
        <p:spPr>
          <a:xfrm>
            <a:off x="2673289" y="401295"/>
            <a:ext cx="6845416" cy="424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1800" b="1" dirty="0">
                <a:latin typeface="Century Gothic" panose="020B0502020202020204" pitchFamily="34" charset="0"/>
              </a:rPr>
              <a:t>Oficina de Correspondencia y Atención al Ciudadano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50AC63D-9072-4419-A862-0451C8B81EFB}"/>
              </a:ext>
            </a:extLst>
          </p:cNvPr>
          <p:cNvSpPr/>
          <p:nvPr/>
        </p:nvSpPr>
        <p:spPr>
          <a:xfrm>
            <a:off x="66159" y="6334780"/>
            <a:ext cx="10006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1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Fuente: </a:t>
            </a:r>
            <a:r>
              <a:rPr kumimoji="0" lang="es-PA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Dirección de Participación Ciudadana y Transparencia/MUPA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B87D092-0AF5-ECFD-E65B-7A4D5AE6AD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086420"/>
              </p:ext>
            </p:extLst>
          </p:nvPr>
        </p:nvGraphicFramePr>
        <p:xfrm>
          <a:off x="0" y="1371600"/>
          <a:ext cx="12192001" cy="466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0895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1D07146-56E0-4606-8BCC-F4ECEF2D3DEA}"/>
              </a:ext>
            </a:extLst>
          </p:cNvPr>
          <p:cNvSpPr txBox="1">
            <a:spLocks/>
          </p:cNvSpPr>
          <p:nvPr/>
        </p:nvSpPr>
        <p:spPr>
          <a:xfrm>
            <a:off x="2673289" y="98749"/>
            <a:ext cx="6845416" cy="424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1800" b="1" dirty="0">
                <a:latin typeface="Century Gothic" panose="020B0502020202020204" pitchFamily="34" charset="0"/>
              </a:rPr>
              <a:t>Consolidado Mensual de Correspondencia</a:t>
            </a:r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ED85787F-93B2-4DBA-80A7-896EFB577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5" y="0"/>
            <a:ext cx="1605360" cy="1586186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7CB4CE29-D79C-4132-9D23-93A4417F18AB}"/>
              </a:ext>
            </a:extLst>
          </p:cNvPr>
          <p:cNvSpPr txBox="1">
            <a:spLocks/>
          </p:cNvSpPr>
          <p:nvPr/>
        </p:nvSpPr>
        <p:spPr>
          <a:xfrm>
            <a:off x="2673289" y="401295"/>
            <a:ext cx="6845416" cy="424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1800" b="1" dirty="0">
                <a:latin typeface="Century Gothic" panose="020B0502020202020204" pitchFamily="34" charset="0"/>
              </a:rPr>
              <a:t>Oficina de Correspondencia y Atención al Ciudadano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50AC63D-9072-4419-A862-0451C8B81EFB}"/>
              </a:ext>
            </a:extLst>
          </p:cNvPr>
          <p:cNvSpPr/>
          <p:nvPr/>
        </p:nvSpPr>
        <p:spPr>
          <a:xfrm>
            <a:off x="66159" y="6334780"/>
            <a:ext cx="10006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1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Fuente: </a:t>
            </a:r>
            <a:r>
              <a:rPr kumimoji="0" lang="es-PA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Dirección de Participación Ciudadana y Transparencia/MUPA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C5A1E90-203A-5D24-A4B8-A8987C52A3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989079"/>
              </p:ext>
            </p:extLst>
          </p:nvPr>
        </p:nvGraphicFramePr>
        <p:xfrm>
          <a:off x="0" y="1586185"/>
          <a:ext cx="12192000" cy="3988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34ED212-243D-C852-917D-27225CFF8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824354"/>
              </p:ext>
            </p:extLst>
          </p:nvPr>
        </p:nvGraphicFramePr>
        <p:xfrm>
          <a:off x="10664890" y="1657146"/>
          <a:ext cx="779670" cy="6609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9670">
                  <a:extLst>
                    <a:ext uri="{9D8B030D-6E8A-4147-A177-3AD203B41FA5}">
                      <a16:colId xmlns:a16="http://schemas.microsoft.com/office/drawing/2014/main" val="24985316"/>
                    </a:ext>
                  </a:extLst>
                </a:gridCol>
              </a:tblGrid>
              <a:tr h="344520">
                <a:tc>
                  <a:txBody>
                    <a:bodyPr/>
                    <a:lstStyle/>
                    <a:p>
                      <a:pPr algn="ctr"/>
                      <a:r>
                        <a:rPr lang="es-PA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Total</a:t>
                      </a:r>
                      <a:endParaRPr lang="es-PA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4680559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3506</a:t>
                      </a:r>
                      <a:endParaRPr lang="es-PA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781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18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1D07146-56E0-4606-8BCC-F4ECEF2D3DEA}"/>
              </a:ext>
            </a:extLst>
          </p:cNvPr>
          <p:cNvSpPr txBox="1">
            <a:spLocks/>
          </p:cNvSpPr>
          <p:nvPr/>
        </p:nvSpPr>
        <p:spPr>
          <a:xfrm>
            <a:off x="2673289" y="0"/>
            <a:ext cx="6845416" cy="424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1800" b="1" dirty="0">
                <a:latin typeface="Century Gothic" panose="020B0502020202020204" pitchFamily="34" charset="0"/>
              </a:rPr>
              <a:t>Consolidado de Correspondencia Según su Tipo</a:t>
            </a:r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ED85787F-93B2-4DBA-80A7-896EFB577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5" y="0"/>
            <a:ext cx="1605360" cy="158618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D15E839-CAA8-41A5-9473-C06C3EC15945}"/>
              </a:ext>
            </a:extLst>
          </p:cNvPr>
          <p:cNvSpPr txBox="1"/>
          <p:nvPr/>
        </p:nvSpPr>
        <p:spPr>
          <a:xfrm>
            <a:off x="1932617" y="968489"/>
            <a:ext cx="833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latin typeface="Century Gothic" panose="020B0502020202020204" pitchFamily="34" charset="0"/>
              </a:rPr>
              <a:t>Enero 2024</a:t>
            </a:r>
            <a:endParaRPr lang="es-PA" sz="1800" b="1" dirty="0">
              <a:latin typeface="Century Gothic" panose="020B0502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CB4CE29-D79C-4132-9D23-93A4417F18AB}"/>
              </a:ext>
            </a:extLst>
          </p:cNvPr>
          <p:cNvSpPr txBox="1">
            <a:spLocks/>
          </p:cNvSpPr>
          <p:nvPr/>
        </p:nvSpPr>
        <p:spPr>
          <a:xfrm>
            <a:off x="2673289" y="401295"/>
            <a:ext cx="6845416" cy="424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1800" b="1" dirty="0">
                <a:latin typeface="Century Gothic" panose="020B0502020202020204" pitchFamily="34" charset="0"/>
              </a:rPr>
              <a:t>Oficina de Correspondencia y Atención al Ciudadano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50AC63D-9072-4419-A862-0451C8B81EFB}"/>
              </a:ext>
            </a:extLst>
          </p:cNvPr>
          <p:cNvSpPr/>
          <p:nvPr/>
        </p:nvSpPr>
        <p:spPr>
          <a:xfrm>
            <a:off x="66159" y="6334780"/>
            <a:ext cx="10006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1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Fuente: </a:t>
            </a:r>
            <a:r>
              <a:rPr kumimoji="0" lang="es-PA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Dirección de Participación Ciudadana y Transparencia/MUPA</a:t>
            </a:r>
          </a:p>
        </p:txBody>
      </p:sp>
      <p:graphicFrame>
        <p:nvGraphicFramePr>
          <p:cNvPr id="8" name="Tabla 4">
            <a:extLst>
              <a:ext uri="{FF2B5EF4-FFF2-40B4-BE49-F238E27FC236}">
                <a16:creationId xmlns:a16="http://schemas.microsoft.com/office/drawing/2014/main" id="{864DF350-39E4-42CF-9C2E-381B42394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921074"/>
              </p:ext>
            </p:extLst>
          </p:nvPr>
        </p:nvGraphicFramePr>
        <p:xfrm>
          <a:off x="9813188" y="793093"/>
          <a:ext cx="2239347" cy="30482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6391">
                  <a:extLst>
                    <a:ext uri="{9D8B030D-6E8A-4147-A177-3AD203B41FA5}">
                      <a16:colId xmlns:a16="http://schemas.microsoft.com/office/drawing/2014/main" val="4179859923"/>
                    </a:ext>
                  </a:extLst>
                </a:gridCol>
                <a:gridCol w="822956">
                  <a:extLst>
                    <a:ext uri="{9D8B030D-6E8A-4147-A177-3AD203B41FA5}">
                      <a16:colId xmlns:a16="http://schemas.microsoft.com/office/drawing/2014/main" val="2833925316"/>
                    </a:ext>
                  </a:extLst>
                </a:gridCol>
              </a:tblGrid>
              <a:tr h="517168">
                <a:tc>
                  <a:txBody>
                    <a:bodyPr/>
                    <a:lstStyle/>
                    <a:p>
                      <a:pPr algn="ctr"/>
                      <a:r>
                        <a:rPr lang="es-PA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Tipo de Correspondencia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Cantidad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621668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effectLst/>
                          <a:latin typeface="Century Gothic" panose="020B0502020202020204" pitchFamily="34" charset="0"/>
                        </a:rPr>
                        <a:t>Carta Ciudadano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919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5284446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Denuncia Ciudadana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3541594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Notas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6300470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Oficios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623675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Reporte Ciudadano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718561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effectLst/>
                          <a:latin typeface="Century Gothic" panose="020B0502020202020204" pitchFamily="34" charset="0"/>
                        </a:rPr>
                        <a:t>Solicitud de ayuda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7133585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Solicitud de Permisos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5278873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effectLst/>
                          <a:latin typeface="Century Gothic" panose="020B0502020202020204" pitchFamily="34" charset="0"/>
                        </a:rPr>
                        <a:t>1163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76139"/>
                  </a:ext>
                </a:extLst>
              </a:tr>
            </a:tbl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1D34FFD-D470-EF5F-14DD-58FEFE2FC3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767959"/>
              </p:ext>
            </p:extLst>
          </p:nvPr>
        </p:nvGraphicFramePr>
        <p:xfrm>
          <a:off x="-1" y="1586185"/>
          <a:ext cx="11057642" cy="450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43490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293FDEA-758C-4E40-B20B-D1110EA0A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2" y="2733"/>
            <a:ext cx="982170" cy="97043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CA1103F-7FBD-4553-B220-E099B9A252E5}"/>
              </a:ext>
            </a:extLst>
          </p:cNvPr>
          <p:cNvSpPr txBox="1">
            <a:spLocks/>
          </p:cNvSpPr>
          <p:nvPr/>
        </p:nvSpPr>
        <p:spPr>
          <a:xfrm>
            <a:off x="2673290" y="179370"/>
            <a:ext cx="6845416" cy="424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1800" b="1" dirty="0">
                <a:latin typeface="Century Gothic" panose="020B0502020202020204" pitchFamily="34" charset="0"/>
              </a:rPr>
              <a:t>Correspondencia Ingresada Según Competencia</a:t>
            </a:r>
          </a:p>
          <a:p>
            <a:pPr algn="ctr"/>
            <a:endParaRPr lang="es-PA" sz="1800" b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07EFD69-82B8-4DB7-9A65-0CDDB15B182B}"/>
              </a:ext>
            </a:extLst>
          </p:cNvPr>
          <p:cNvSpPr/>
          <p:nvPr/>
        </p:nvSpPr>
        <p:spPr>
          <a:xfrm>
            <a:off x="66159" y="6334780"/>
            <a:ext cx="10006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1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Fuente: </a:t>
            </a:r>
            <a:r>
              <a:rPr kumimoji="0" lang="es-PA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Dirección de Participación Ciudadana y Transparencia/MUPA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B8D16FC-7CE6-4D1C-9B14-2897266EABA3}"/>
              </a:ext>
            </a:extLst>
          </p:cNvPr>
          <p:cNvSpPr txBox="1"/>
          <p:nvPr/>
        </p:nvSpPr>
        <p:spPr>
          <a:xfrm>
            <a:off x="1930863" y="788506"/>
            <a:ext cx="833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latin typeface="Century Gothic" panose="020B0502020202020204" pitchFamily="34" charset="0"/>
              </a:rPr>
              <a:t>Enero 2024</a:t>
            </a:r>
            <a:endParaRPr lang="es-PA" sz="1800" b="1" dirty="0">
              <a:latin typeface="Century Gothic" panose="020B0502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CE3E137-DA6E-450C-8FB9-233BCFEF1C74}"/>
              </a:ext>
            </a:extLst>
          </p:cNvPr>
          <p:cNvSpPr txBox="1">
            <a:spLocks/>
          </p:cNvSpPr>
          <p:nvPr/>
        </p:nvSpPr>
        <p:spPr>
          <a:xfrm>
            <a:off x="2673289" y="308962"/>
            <a:ext cx="6845416" cy="424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1800" b="1" dirty="0">
                <a:latin typeface="Century Gothic" panose="020B0502020202020204" pitchFamily="34" charset="0"/>
              </a:rPr>
              <a:t>Oficina de Correspondencia y Atención al Ciudadano</a:t>
            </a:r>
          </a:p>
        </p:txBody>
      </p:sp>
      <p:graphicFrame>
        <p:nvGraphicFramePr>
          <p:cNvPr id="11" name="Tabla 4">
            <a:extLst>
              <a:ext uri="{FF2B5EF4-FFF2-40B4-BE49-F238E27FC236}">
                <a16:creationId xmlns:a16="http://schemas.microsoft.com/office/drawing/2014/main" id="{EDB2B72A-0D96-47C5-9530-DF4A199C6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289583"/>
              </p:ext>
            </p:extLst>
          </p:nvPr>
        </p:nvGraphicFramePr>
        <p:xfrm>
          <a:off x="9647551" y="219141"/>
          <a:ext cx="2484627" cy="55550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98290">
                  <a:extLst>
                    <a:ext uri="{9D8B030D-6E8A-4147-A177-3AD203B41FA5}">
                      <a16:colId xmlns:a16="http://schemas.microsoft.com/office/drawing/2014/main" val="4179859923"/>
                    </a:ext>
                  </a:extLst>
                </a:gridCol>
                <a:gridCol w="886337">
                  <a:extLst>
                    <a:ext uri="{9D8B030D-6E8A-4147-A177-3AD203B41FA5}">
                      <a16:colId xmlns:a16="http://schemas.microsoft.com/office/drawing/2014/main" val="2833925316"/>
                    </a:ext>
                  </a:extLst>
                </a:gridCol>
              </a:tblGrid>
              <a:tr h="402840">
                <a:tc>
                  <a:txBody>
                    <a:bodyPr/>
                    <a:lstStyle/>
                    <a:p>
                      <a:pPr algn="ctr"/>
                      <a:r>
                        <a:rPr lang="es-PA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Dirección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Cantidad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621668"/>
                  </a:ext>
                </a:extLst>
              </a:tr>
              <a:tr h="23112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effectLst/>
                          <a:latin typeface="Century Gothic" panose="020B0502020202020204" pitchFamily="34" charset="0"/>
                        </a:rPr>
                        <a:t>Proyectos Especiales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5284446"/>
                  </a:ext>
                </a:extLst>
              </a:tr>
              <a:tr h="23112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Servicios Administrativos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3541594"/>
                  </a:ext>
                </a:extLst>
              </a:tr>
              <a:tr h="296735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Oficina de Cooperación Internacional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6300470"/>
                  </a:ext>
                </a:extLst>
              </a:tr>
              <a:tr h="296735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Las Etnias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623675"/>
                  </a:ext>
                </a:extLst>
              </a:tr>
              <a:tr h="23112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Planificación Urbana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718561"/>
                  </a:ext>
                </a:extLst>
              </a:tr>
              <a:tr h="23112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Comunicación y Relaciones Públicas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7133585"/>
                  </a:ext>
                </a:extLst>
              </a:tr>
              <a:tr h="23112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Participación Ciudadana y Transparencia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5278873"/>
                  </a:ext>
                </a:extLst>
              </a:tr>
              <a:tr h="23112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Recursos Humanos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76139"/>
                  </a:ext>
                </a:extLst>
              </a:tr>
              <a:tr h="23112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Gestión Ambiental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0865208"/>
                  </a:ext>
                </a:extLst>
              </a:tr>
              <a:tr h="296735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Obras y Construcciones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9520970"/>
                  </a:ext>
                </a:extLst>
              </a:tr>
              <a:tr h="296735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Cultura y Educación Ciudadana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2813805"/>
                  </a:ext>
                </a:extLst>
              </a:tr>
              <a:tr h="23112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Servicios a la Comunidad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844586"/>
                  </a:ext>
                </a:extLst>
              </a:tr>
              <a:tr h="23112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Mercado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7255782"/>
                  </a:ext>
                </a:extLst>
              </a:tr>
              <a:tr h="23112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Secretaría General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3105041"/>
                  </a:ext>
                </a:extLst>
              </a:tr>
              <a:tr h="23112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Tesorería Municipal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5019731"/>
                  </a:ext>
                </a:extLst>
              </a:tr>
              <a:tr h="23112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Seguridad Municipal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2451394"/>
                  </a:ext>
                </a:extLst>
              </a:tr>
              <a:tr h="23112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Despacho del Alcalde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4813435"/>
                  </a:ext>
                </a:extLst>
              </a:tr>
              <a:tr h="296735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Legal y Justicia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6626998"/>
                  </a:ext>
                </a:extLst>
              </a:tr>
              <a:tr h="23112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Gestión Social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657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1302857"/>
                  </a:ext>
                </a:extLst>
              </a:tr>
              <a:tr h="23112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effectLst/>
                          <a:latin typeface="Century Gothic" panose="020B0502020202020204" pitchFamily="34" charset="0"/>
                        </a:rPr>
                        <a:t>1163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4663895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B85ED74-61C8-5E95-4A29-5D2BB55A1A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708560"/>
              </p:ext>
            </p:extLst>
          </p:nvPr>
        </p:nvGraphicFramePr>
        <p:xfrm>
          <a:off x="-239603" y="1083320"/>
          <a:ext cx="10183703" cy="5066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2813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4CA36-5F4C-90AD-34A8-8723E0DD1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E6AC013-4C47-23BD-4066-9C3991E957B8}"/>
              </a:ext>
            </a:extLst>
          </p:cNvPr>
          <p:cNvSpPr txBox="1">
            <a:spLocks/>
          </p:cNvSpPr>
          <p:nvPr/>
        </p:nvSpPr>
        <p:spPr>
          <a:xfrm>
            <a:off x="2673289" y="0"/>
            <a:ext cx="6845416" cy="424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1800" b="1" dirty="0">
                <a:latin typeface="Century Gothic" panose="020B0502020202020204" pitchFamily="34" charset="0"/>
              </a:rPr>
              <a:t>Consolidado de Correspondencia Según su Tipo</a:t>
            </a:r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050D096F-D1F3-5F69-CCD0-B8DCF661A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5" y="0"/>
            <a:ext cx="1605360" cy="158618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074104E-3ACE-5611-527E-48123BB915D0}"/>
              </a:ext>
            </a:extLst>
          </p:cNvPr>
          <p:cNvSpPr txBox="1"/>
          <p:nvPr/>
        </p:nvSpPr>
        <p:spPr>
          <a:xfrm>
            <a:off x="1932617" y="968489"/>
            <a:ext cx="833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latin typeface="Century Gothic" panose="020B0502020202020204" pitchFamily="34" charset="0"/>
              </a:rPr>
              <a:t>Febrero 2024</a:t>
            </a:r>
            <a:endParaRPr lang="es-PA" sz="1800" b="1" dirty="0">
              <a:latin typeface="Century Gothic" panose="020B0502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B5A9A1C-E4F6-2D5F-CC6F-65F6A01D37F4}"/>
              </a:ext>
            </a:extLst>
          </p:cNvPr>
          <p:cNvSpPr txBox="1">
            <a:spLocks/>
          </p:cNvSpPr>
          <p:nvPr/>
        </p:nvSpPr>
        <p:spPr>
          <a:xfrm>
            <a:off x="2673289" y="401295"/>
            <a:ext cx="6845416" cy="424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1800" b="1" dirty="0">
                <a:latin typeface="Century Gothic" panose="020B0502020202020204" pitchFamily="34" charset="0"/>
              </a:rPr>
              <a:t>Oficina de Correspondencia y Atención al Ciudadano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4F775A7-4D99-1843-350B-66C3E75C9E57}"/>
              </a:ext>
            </a:extLst>
          </p:cNvPr>
          <p:cNvSpPr/>
          <p:nvPr/>
        </p:nvSpPr>
        <p:spPr>
          <a:xfrm>
            <a:off x="66159" y="6334780"/>
            <a:ext cx="10006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1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Fuente: </a:t>
            </a:r>
            <a:r>
              <a:rPr kumimoji="0" lang="es-PA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Dirección de Participación Ciudadana y Transparencia/MUPA</a:t>
            </a:r>
          </a:p>
        </p:txBody>
      </p:sp>
      <p:graphicFrame>
        <p:nvGraphicFramePr>
          <p:cNvPr id="8" name="Tabla 4">
            <a:extLst>
              <a:ext uri="{FF2B5EF4-FFF2-40B4-BE49-F238E27FC236}">
                <a16:creationId xmlns:a16="http://schemas.microsoft.com/office/drawing/2014/main" id="{194FF235-AF9F-22D3-B690-7E4ECAA82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806047"/>
              </p:ext>
            </p:extLst>
          </p:nvPr>
        </p:nvGraphicFramePr>
        <p:xfrm>
          <a:off x="9813188" y="793093"/>
          <a:ext cx="2239347" cy="33646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6391">
                  <a:extLst>
                    <a:ext uri="{9D8B030D-6E8A-4147-A177-3AD203B41FA5}">
                      <a16:colId xmlns:a16="http://schemas.microsoft.com/office/drawing/2014/main" val="4179859923"/>
                    </a:ext>
                  </a:extLst>
                </a:gridCol>
                <a:gridCol w="822956">
                  <a:extLst>
                    <a:ext uri="{9D8B030D-6E8A-4147-A177-3AD203B41FA5}">
                      <a16:colId xmlns:a16="http://schemas.microsoft.com/office/drawing/2014/main" val="2833925316"/>
                    </a:ext>
                  </a:extLst>
                </a:gridCol>
              </a:tblGrid>
              <a:tr h="517168">
                <a:tc>
                  <a:txBody>
                    <a:bodyPr/>
                    <a:lstStyle/>
                    <a:p>
                      <a:pPr algn="ctr"/>
                      <a:r>
                        <a:rPr lang="es-PA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Tipo de Correspondencia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Cantidad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621668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effectLst/>
                          <a:latin typeface="Century Gothic" panose="020B0502020202020204" pitchFamily="34" charset="0"/>
                        </a:rPr>
                        <a:t>Carta Ciudadano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876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5284446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Oficios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2192222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Reporte Ciudadano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3541594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Notas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6300470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Denuncia Ciudadana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623675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Solicitud de apoyo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718561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Solicitud de Permisos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7133585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Solicitud de Información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5278873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effectLst/>
                          <a:latin typeface="Century Gothic" panose="020B0502020202020204" pitchFamily="34" charset="0"/>
                        </a:rPr>
                        <a:t>1075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76139"/>
                  </a:ext>
                </a:extLst>
              </a:tr>
            </a:tbl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7F7F81D-CA8E-9163-96F9-8DC02D4120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448566"/>
              </p:ext>
            </p:extLst>
          </p:nvPr>
        </p:nvGraphicFramePr>
        <p:xfrm>
          <a:off x="51732" y="1513217"/>
          <a:ext cx="9642774" cy="4573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7388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2675D-1E37-DC55-EC54-BB48B8E12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E14FBEB-01B6-F156-CF39-A8FA80893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2" y="2733"/>
            <a:ext cx="982170" cy="97043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14BB1F2-CDBD-4631-C4FA-2C3553214389}"/>
              </a:ext>
            </a:extLst>
          </p:cNvPr>
          <p:cNvSpPr txBox="1">
            <a:spLocks/>
          </p:cNvSpPr>
          <p:nvPr/>
        </p:nvSpPr>
        <p:spPr>
          <a:xfrm>
            <a:off x="2673290" y="179370"/>
            <a:ext cx="6845416" cy="424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1800" b="1" dirty="0">
                <a:latin typeface="Century Gothic" panose="020B0502020202020204" pitchFamily="34" charset="0"/>
              </a:rPr>
              <a:t>Correspondencia Ingresada Según Competencia</a:t>
            </a:r>
          </a:p>
          <a:p>
            <a:pPr algn="ctr"/>
            <a:endParaRPr lang="es-PA" sz="1800" b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89285CC-C296-5FAB-B92A-F5B4E863713F}"/>
              </a:ext>
            </a:extLst>
          </p:cNvPr>
          <p:cNvSpPr/>
          <p:nvPr/>
        </p:nvSpPr>
        <p:spPr>
          <a:xfrm>
            <a:off x="66159" y="6334780"/>
            <a:ext cx="10006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1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Fuente: </a:t>
            </a:r>
            <a:r>
              <a:rPr kumimoji="0" lang="es-PA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Dirección de Participación Ciudadana y Transparencia/MUPA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7E1B60-FFAD-F416-EE8C-D011BD7B31E0}"/>
              </a:ext>
            </a:extLst>
          </p:cNvPr>
          <p:cNvSpPr txBox="1"/>
          <p:nvPr/>
        </p:nvSpPr>
        <p:spPr>
          <a:xfrm>
            <a:off x="1930863" y="788506"/>
            <a:ext cx="833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latin typeface="Century Gothic" panose="020B0502020202020204" pitchFamily="34" charset="0"/>
              </a:rPr>
              <a:t>Febrero 2024</a:t>
            </a:r>
            <a:endParaRPr lang="es-PA" sz="1800" b="1" dirty="0">
              <a:latin typeface="Century Gothic" panose="020B0502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ABB8309-CB93-DEF2-85EC-524FBB5736D5}"/>
              </a:ext>
            </a:extLst>
          </p:cNvPr>
          <p:cNvSpPr txBox="1">
            <a:spLocks/>
          </p:cNvSpPr>
          <p:nvPr/>
        </p:nvSpPr>
        <p:spPr>
          <a:xfrm>
            <a:off x="2673289" y="308962"/>
            <a:ext cx="6845416" cy="424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1800" b="1" dirty="0">
                <a:latin typeface="Century Gothic" panose="020B0502020202020204" pitchFamily="34" charset="0"/>
              </a:rPr>
              <a:t>Oficina de Correspondencia y Atención al Ciudadano</a:t>
            </a:r>
          </a:p>
        </p:txBody>
      </p:sp>
      <p:graphicFrame>
        <p:nvGraphicFramePr>
          <p:cNvPr id="11" name="Tabla 4">
            <a:extLst>
              <a:ext uri="{FF2B5EF4-FFF2-40B4-BE49-F238E27FC236}">
                <a16:creationId xmlns:a16="http://schemas.microsoft.com/office/drawing/2014/main" id="{6C01A9A1-176D-31CC-467F-124E7C20A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880332"/>
              </p:ext>
            </p:extLst>
          </p:nvPr>
        </p:nvGraphicFramePr>
        <p:xfrm>
          <a:off x="9647551" y="219141"/>
          <a:ext cx="2484627" cy="57205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98290">
                  <a:extLst>
                    <a:ext uri="{9D8B030D-6E8A-4147-A177-3AD203B41FA5}">
                      <a16:colId xmlns:a16="http://schemas.microsoft.com/office/drawing/2014/main" val="4179859923"/>
                    </a:ext>
                  </a:extLst>
                </a:gridCol>
                <a:gridCol w="886337">
                  <a:extLst>
                    <a:ext uri="{9D8B030D-6E8A-4147-A177-3AD203B41FA5}">
                      <a16:colId xmlns:a16="http://schemas.microsoft.com/office/drawing/2014/main" val="2833925316"/>
                    </a:ext>
                  </a:extLst>
                </a:gridCol>
              </a:tblGrid>
              <a:tr h="402840">
                <a:tc>
                  <a:txBody>
                    <a:bodyPr/>
                    <a:lstStyle/>
                    <a:p>
                      <a:pPr algn="ctr"/>
                      <a:r>
                        <a:rPr lang="es-PA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Dirección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Cantidad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621668"/>
                  </a:ext>
                </a:extLst>
              </a:tr>
              <a:tr h="23112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effectLst/>
                          <a:latin typeface="Century Gothic" panose="020B0502020202020204" pitchFamily="34" charset="0"/>
                        </a:rPr>
                        <a:t>Planificación Urbana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5284446"/>
                  </a:ext>
                </a:extLst>
              </a:tr>
              <a:tr h="23112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Proyectos Especiales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6240974"/>
                  </a:ext>
                </a:extLst>
              </a:tr>
              <a:tr h="23112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Resiliencia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3541594"/>
                  </a:ext>
                </a:extLst>
              </a:tr>
              <a:tr h="29673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effectLst/>
                          <a:latin typeface="Century Gothic" panose="020B0502020202020204" pitchFamily="34" charset="0"/>
                        </a:rPr>
                        <a:t>Oficina De Centro de Llamadas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6300470"/>
                  </a:ext>
                </a:extLst>
              </a:tr>
              <a:tr h="296735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Participación Ciudadana y Transparencia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623675"/>
                  </a:ext>
                </a:extLst>
              </a:tr>
              <a:tr h="23112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Comunicación y Relaciones Públicas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718561"/>
                  </a:ext>
                </a:extLst>
              </a:tr>
              <a:tr h="23112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Las Etnias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7133585"/>
                  </a:ext>
                </a:extLst>
              </a:tr>
              <a:tr h="23112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Servicios Administrativos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5278873"/>
                  </a:ext>
                </a:extLst>
              </a:tr>
              <a:tr h="23112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Recursos Humanos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76139"/>
                  </a:ext>
                </a:extLst>
              </a:tr>
              <a:tr h="23112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Obras y Construcciones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0865208"/>
                  </a:ext>
                </a:extLst>
              </a:tr>
              <a:tr h="296735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Cultura y Educación Ciudadana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9520970"/>
                  </a:ext>
                </a:extLst>
              </a:tr>
              <a:tr h="296735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Gestión Ambiental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2813805"/>
                  </a:ext>
                </a:extLst>
              </a:tr>
              <a:tr h="23112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Servicios a la Comunidad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844586"/>
                  </a:ext>
                </a:extLst>
              </a:tr>
              <a:tr h="23112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Mercado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7255782"/>
                  </a:ext>
                </a:extLst>
              </a:tr>
              <a:tr h="23112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Secretaría General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3105041"/>
                  </a:ext>
                </a:extLst>
              </a:tr>
              <a:tr h="23112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Tesorería Municipal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5019731"/>
                  </a:ext>
                </a:extLst>
              </a:tr>
              <a:tr h="23112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Despacho del Alcalde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2451394"/>
                  </a:ext>
                </a:extLst>
              </a:tr>
              <a:tr h="23112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Seguridad Municipal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4813435"/>
                  </a:ext>
                </a:extLst>
              </a:tr>
              <a:tr h="296735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Legal y Justicia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effectLst/>
                          <a:latin typeface="Century Gothic" panose="020B0502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6626998"/>
                  </a:ext>
                </a:extLst>
              </a:tr>
              <a:tr h="23112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Gestión Social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681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1302857"/>
                  </a:ext>
                </a:extLst>
              </a:tr>
              <a:tr h="23112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effectLst/>
                          <a:latin typeface="Century Gothic" panose="020B0502020202020204" pitchFamily="34" charset="0"/>
                        </a:rPr>
                        <a:t>1075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4663895"/>
                  </a:ext>
                </a:extLst>
              </a:tr>
            </a:tbl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567EBBD-1D2F-BD46-C033-4350D1BC9A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8998390"/>
              </p:ext>
            </p:extLst>
          </p:nvPr>
        </p:nvGraphicFramePr>
        <p:xfrm>
          <a:off x="-209551" y="1157838"/>
          <a:ext cx="9857101" cy="496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07919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4CA36-5F4C-90AD-34A8-8723E0DD1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E6AC013-4C47-23BD-4066-9C3991E957B8}"/>
              </a:ext>
            </a:extLst>
          </p:cNvPr>
          <p:cNvSpPr txBox="1">
            <a:spLocks/>
          </p:cNvSpPr>
          <p:nvPr/>
        </p:nvSpPr>
        <p:spPr>
          <a:xfrm>
            <a:off x="2673289" y="0"/>
            <a:ext cx="6845416" cy="424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1800" b="1" dirty="0">
                <a:latin typeface="Century Gothic" panose="020B0502020202020204" pitchFamily="34" charset="0"/>
              </a:rPr>
              <a:t>Consolidado de Correspondencia Según su Tipo</a:t>
            </a:r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050D096F-D1F3-5F69-CCD0-B8DCF661A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5" y="0"/>
            <a:ext cx="1605360" cy="158618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074104E-3ACE-5611-527E-48123BB915D0}"/>
              </a:ext>
            </a:extLst>
          </p:cNvPr>
          <p:cNvSpPr txBox="1"/>
          <p:nvPr/>
        </p:nvSpPr>
        <p:spPr>
          <a:xfrm>
            <a:off x="1932617" y="968489"/>
            <a:ext cx="833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latin typeface="Century Gothic" panose="020B0502020202020204" pitchFamily="34" charset="0"/>
              </a:rPr>
              <a:t>Marzo 2024</a:t>
            </a:r>
            <a:endParaRPr lang="es-PA" sz="1800" b="1" dirty="0">
              <a:latin typeface="Century Gothic" panose="020B0502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B5A9A1C-E4F6-2D5F-CC6F-65F6A01D37F4}"/>
              </a:ext>
            </a:extLst>
          </p:cNvPr>
          <p:cNvSpPr txBox="1">
            <a:spLocks/>
          </p:cNvSpPr>
          <p:nvPr/>
        </p:nvSpPr>
        <p:spPr>
          <a:xfrm>
            <a:off x="2673289" y="401295"/>
            <a:ext cx="6845416" cy="424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1800" b="1" dirty="0">
                <a:latin typeface="Century Gothic" panose="020B0502020202020204" pitchFamily="34" charset="0"/>
              </a:rPr>
              <a:t>Oficina de Correspondencia y Atención al Ciudadano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4F775A7-4D99-1843-350B-66C3E75C9E57}"/>
              </a:ext>
            </a:extLst>
          </p:cNvPr>
          <p:cNvSpPr/>
          <p:nvPr/>
        </p:nvSpPr>
        <p:spPr>
          <a:xfrm>
            <a:off x="66159" y="6334780"/>
            <a:ext cx="10006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1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Fuente: </a:t>
            </a:r>
            <a:r>
              <a:rPr kumimoji="0" lang="es-PA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Dirección de Participación Ciudadana y Transparencia/MUPA</a:t>
            </a:r>
          </a:p>
        </p:txBody>
      </p:sp>
      <p:graphicFrame>
        <p:nvGraphicFramePr>
          <p:cNvPr id="8" name="Tabla 4">
            <a:extLst>
              <a:ext uri="{FF2B5EF4-FFF2-40B4-BE49-F238E27FC236}">
                <a16:creationId xmlns:a16="http://schemas.microsoft.com/office/drawing/2014/main" id="{194FF235-AF9F-22D3-B690-7E4ECAA82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308357"/>
              </p:ext>
            </p:extLst>
          </p:nvPr>
        </p:nvGraphicFramePr>
        <p:xfrm>
          <a:off x="9813188" y="793093"/>
          <a:ext cx="2239347" cy="36810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6391">
                  <a:extLst>
                    <a:ext uri="{9D8B030D-6E8A-4147-A177-3AD203B41FA5}">
                      <a16:colId xmlns:a16="http://schemas.microsoft.com/office/drawing/2014/main" val="4179859923"/>
                    </a:ext>
                  </a:extLst>
                </a:gridCol>
                <a:gridCol w="822956">
                  <a:extLst>
                    <a:ext uri="{9D8B030D-6E8A-4147-A177-3AD203B41FA5}">
                      <a16:colId xmlns:a16="http://schemas.microsoft.com/office/drawing/2014/main" val="2833925316"/>
                    </a:ext>
                  </a:extLst>
                </a:gridCol>
              </a:tblGrid>
              <a:tr h="517168">
                <a:tc>
                  <a:txBody>
                    <a:bodyPr/>
                    <a:lstStyle/>
                    <a:p>
                      <a:pPr algn="ctr"/>
                      <a:r>
                        <a:rPr lang="es-PA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Tipo de Correspondencia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Cantidad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621668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Circulares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5284446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Invitación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6064904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Acuerdo Municipal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2192222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Denuncia Ciudadana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3541594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Solicitud de Permisos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6300470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Notas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623675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Reporte Ciudadano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718561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Oficios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7133585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Carta Ciudadano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5278873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76139"/>
                  </a:ext>
                </a:extLst>
              </a:tr>
            </a:tbl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59533BB-77E2-5CC4-967C-C12F9E18E9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956852"/>
              </p:ext>
            </p:extLst>
          </p:nvPr>
        </p:nvGraphicFramePr>
        <p:xfrm>
          <a:off x="0" y="1513217"/>
          <a:ext cx="9694506" cy="4573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83320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2675D-1E37-DC55-EC54-BB48B8E12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E14FBEB-01B6-F156-CF39-A8FA80893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2" y="2733"/>
            <a:ext cx="982170" cy="97043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14BB1F2-CDBD-4631-C4FA-2C3553214389}"/>
              </a:ext>
            </a:extLst>
          </p:cNvPr>
          <p:cNvSpPr txBox="1">
            <a:spLocks/>
          </p:cNvSpPr>
          <p:nvPr/>
        </p:nvSpPr>
        <p:spPr>
          <a:xfrm>
            <a:off x="2673290" y="179370"/>
            <a:ext cx="6845416" cy="424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1800" b="1" dirty="0">
                <a:latin typeface="Century Gothic" panose="020B0502020202020204" pitchFamily="34" charset="0"/>
              </a:rPr>
              <a:t>Correspondencia Ingresada Según Competencia</a:t>
            </a:r>
          </a:p>
          <a:p>
            <a:pPr algn="ctr"/>
            <a:endParaRPr lang="es-PA" sz="1800" b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89285CC-C296-5FAB-B92A-F5B4E863713F}"/>
              </a:ext>
            </a:extLst>
          </p:cNvPr>
          <p:cNvSpPr/>
          <p:nvPr/>
        </p:nvSpPr>
        <p:spPr>
          <a:xfrm>
            <a:off x="66159" y="6334780"/>
            <a:ext cx="10006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1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Fuente: </a:t>
            </a:r>
            <a:r>
              <a:rPr kumimoji="0" lang="es-PA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Dirección de Participación Ciudadana y Transparencia/MUPA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7E1B60-FFAD-F416-EE8C-D011BD7B31E0}"/>
              </a:ext>
            </a:extLst>
          </p:cNvPr>
          <p:cNvSpPr txBox="1"/>
          <p:nvPr/>
        </p:nvSpPr>
        <p:spPr>
          <a:xfrm>
            <a:off x="1930863" y="788506"/>
            <a:ext cx="833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latin typeface="Century Gothic" panose="020B0502020202020204" pitchFamily="34" charset="0"/>
              </a:rPr>
              <a:t>Marzo 2024</a:t>
            </a:r>
            <a:endParaRPr lang="es-PA" sz="1800" b="1" dirty="0">
              <a:latin typeface="Century Gothic" panose="020B0502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ABB8309-CB93-DEF2-85EC-524FBB5736D5}"/>
              </a:ext>
            </a:extLst>
          </p:cNvPr>
          <p:cNvSpPr txBox="1">
            <a:spLocks/>
          </p:cNvSpPr>
          <p:nvPr/>
        </p:nvSpPr>
        <p:spPr>
          <a:xfrm>
            <a:off x="2673289" y="308962"/>
            <a:ext cx="6845416" cy="424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1800" b="1" dirty="0">
                <a:latin typeface="Century Gothic" panose="020B0502020202020204" pitchFamily="34" charset="0"/>
              </a:rPr>
              <a:t>Oficina de Correspondencia y Atención al Ciudadano</a:t>
            </a:r>
          </a:p>
        </p:txBody>
      </p:sp>
      <p:graphicFrame>
        <p:nvGraphicFramePr>
          <p:cNvPr id="11" name="Tabla 4">
            <a:extLst>
              <a:ext uri="{FF2B5EF4-FFF2-40B4-BE49-F238E27FC236}">
                <a16:creationId xmlns:a16="http://schemas.microsoft.com/office/drawing/2014/main" id="{6C01A9A1-176D-31CC-467F-124E7C20A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324057"/>
              </p:ext>
            </p:extLst>
          </p:nvPr>
        </p:nvGraphicFramePr>
        <p:xfrm>
          <a:off x="9641214" y="91457"/>
          <a:ext cx="2490964" cy="60150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2366">
                  <a:extLst>
                    <a:ext uri="{9D8B030D-6E8A-4147-A177-3AD203B41FA5}">
                      <a16:colId xmlns:a16="http://schemas.microsoft.com/office/drawing/2014/main" val="4179859923"/>
                    </a:ext>
                  </a:extLst>
                </a:gridCol>
                <a:gridCol w="888598">
                  <a:extLst>
                    <a:ext uri="{9D8B030D-6E8A-4147-A177-3AD203B41FA5}">
                      <a16:colId xmlns:a16="http://schemas.microsoft.com/office/drawing/2014/main" val="2833925316"/>
                    </a:ext>
                  </a:extLst>
                </a:gridCol>
              </a:tblGrid>
              <a:tr h="370942">
                <a:tc>
                  <a:txBody>
                    <a:bodyPr/>
                    <a:lstStyle/>
                    <a:p>
                      <a:pPr algn="ctr"/>
                      <a:r>
                        <a:rPr lang="es-PA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Dirección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Cantidad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621668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effectLst/>
                          <a:latin typeface="Century Gothic" panose="020B0502020202020204" pitchFamily="34" charset="0"/>
                        </a:rPr>
                        <a:t>Gestión Social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839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5284446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Legal y Justicia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7590999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Despacho del Alcalde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9770004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Seguridad Municipal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6240974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Tesorería Municipal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3541594"/>
                  </a:ext>
                </a:extLst>
              </a:tr>
              <a:tr h="273238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Mercado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6300470"/>
                  </a:ext>
                </a:extLst>
              </a:tr>
              <a:tr h="273238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Secretaría General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623675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Gestión Ambiental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718561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Servicios a la Comunidad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7133585"/>
                  </a:ext>
                </a:extLst>
              </a:tr>
              <a:tr h="306914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Cultura y Educación Ciudadana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5278873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Obras y Construcciones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76139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Recursos Humanos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0865208"/>
                  </a:ext>
                </a:extLst>
              </a:tr>
              <a:tr h="306914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Participación Ciudadana y Transparencia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9520970"/>
                  </a:ext>
                </a:extLst>
              </a:tr>
              <a:tr h="273238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Servicios Administrativos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2813805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Proyectos Especiales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844586"/>
                  </a:ext>
                </a:extLst>
              </a:tr>
              <a:tr h="30691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effectLst/>
                          <a:latin typeface="Century Gothic" panose="020B0502020202020204" pitchFamily="34" charset="0"/>
                        </a:rPr>
                        <a:t>Subdirección de Deporte y Recreación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7255782"/>
                  </a:ext>
                </a:extLst>
              </a:tr>
              <a:tr h="306914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Oficina de Cooperación Internacional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3105041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 Auditoría Interna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5019731"/>
                  </a:ext>
                </a:extLst>
              </a:tr>
              <a:tr h="306914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Comunicación y Relaciones Públicas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2451394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Las Etnias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4813435"/>
                  </a:ext>
                </a:extLst>
              </a:tr>
              <a:tr h="273238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Planificación Urbana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6626998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>
                          <a:effectLst/>
                          <a:latin typeface="Century Gothic" panose="020B0502020202020204" pitchFamily="34" charset="0"/>
                        </a:rPr>
                        <a:t>Subdirección de Eventos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0" i="0" u="none" strike="noStrike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1302857"/>
                  </a:ext>
                </a:extLst>
              </a:tr>
              <a:tr h="212827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00" b="1" i="0" u="none" strike="noStrike" dirty="0">
                          <a:effectLst/>
                          <a:latin typeface="Century Gothic" panose="020B0502020202020204" pitchFamily="34" charset="0"/>
                        </a:rPr>
                        <a:t>1268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4663895"/>
                  </a:ext>
                </a:extLst>
              </a:tr>
            </a:tbl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2D821FD-3227-43C9-B500-8CBCDF9976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79025"/>
              </p:ext>
            </p:extLst>
          </p:nvPr>
        </p:nvGraphicFramePr>
        <p:xfrm>
          <a:off x="-93306" y="961658"/>
          <a:ext cx="9734520" cy="5144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47824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ería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545A5C2FC127F4DB85A6FDFEBCDB9AB" ma:contentTypeVersion="10" ma:contentTypeDescription="Crear nuevo documento." ma:contentTypeScope="" ma:versionID="d2614be03dbbb8ae702567d4b9d2bd92">
  <xsd:schema xmlns:xsd="http://www.w3.org/2001/XMLSchema" xmlns:xs="http://www.w3.org/2001/XMLSchema" xmlns:p="http://schemas.microsoft.com/office/2006/metadata/properties" xmlns:ns3="ebcf8ddd-47f0-45a9-b981-5a43b5488191" xmlns:ns4="704fd2aa-1e6c-4fe3-b862-bfa0be233820" targetNamespace="http://schemas.microsoft.com/office/2006/metadata/properties" ma:root="true" ma:fieldsID="811d5d8c314e694239df58ae4bb2864b" ns3:_="" ns4:_="">
    <xsd:import namespace="ebcf8ddd-47f0-45a9-b981-5a43b5488191"/>
    <xsd:import namespace="704fd2aa-1e6c-4fe3-b862-bfa0be2338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f8ddd-47f0-45a9-b981-5a43b54881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fd2aa-1e6c-4fe3-b862-bfa0be2338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3C1BD7-2E61-46BD-92B9-FB6A8CF92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cf8ddd-47f0-45a9-b981-5a43b5488191"/>
    <ds:schemaRef ds:uri="704fd2aa-1e6c-4fe3-b862-bfa0be2338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6B5795-E3AC-445F-A0AF-FBF13D3968FA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ebcf8ddd-47f0-45a9-b981-5a43b5488191"/>
    <ds:schemaRef ds:uri="http://www.w3.org/XML/1998/namespace"/>
    <ds:schemaRef ds:uri="http://purl.org/dc/elements/1.1/"/>
    <ds:schemaRef ds:uri="704fd2aa-1e6c-4fe3-b862-bfa0be233820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F2604D-007C-4031-B5B4-546F43BC96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20167</TotalTime>
  <Words>717</Words>
  <Application>Microsoft Office PowerPoint</Application>
  <PresentationFormat>Panorámica</PresentationFormat>
  <Paragraphs>338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Century Gothic</vt:lpstr>
      <vt:lpstr>Palatino Linotype</vt:lpstr>
      <vt:lpstr>Wingdings 3</vt:lpstr>
      <vt:lpstr>Ion</vt:lpstr>
      <vt:lpstr>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Jaime Perez</dc:creator>
  <cp:lastModifiedBy>Karen Sanchez</cp:lastModifiedBy>
  <cp:revision>696</cp:revision>
  <cp:lastPrinted>2022-10-04T16:55:11Z</cp:lastPrinted>
  <dcterms:created xsi:type="dcterms:W3CDTF">2019-09-06T18:12:48Z</dcterms:created>
  <dcterms:modified xsi:type="dcterms:W3CDTF">2024-05-07T21:16:47Z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0x0101005545A5C2FC127F4DB85A6FDFEBCDB9AB</vt:lpwstr>
  </property>
</Properties>
</file>