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9" r:id="rId3"/>
    <p:sldId id="271" r:id="rId4"/>
    <p:sldId id="272" r:id="rId5"/>
    <p:sldId id="273" r:id="rId6"/>
    <p:sldId id="270" r:id="rId7"/>
  </p:sldIdLst>
  <p:sldSz cx="12192000" cy="6858000"/>
  <p:notesSz cx="7010400" cy="12039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7C400"/>
    <a:srgbClr val="D52121"/>
    <a:srgbClr val="C32420"/>
    <a:srgbClr val="FFECAF"/>
    <a:srgbClr val="FFF9E5"/>
    <a:srgbClr val="FFF4D1"/>
    <a:srgbClr val="FFF7DD"/>
    <a:srgbClr val="FFDE75"/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Centro de Llamadas</a:t>
            </a:r>
            <a:endParaRPr lang="es-E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defRPr sz="2000">
                <a:latin typeface="Century Gothic" panose="020B0502020202020204" pitchFamily="34" charset="0"/>
              </a:defRPr>
            </a:pPr>
            <a:endParaRPr lang="es-PA" sz="200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2502918926889564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A"/>
        </a:p>
      </c:txPr>
    </c:title>
    <c:autoTitleDeleted val="0"/>
    <c:view3D>
      <c:rotX val="20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2.3455726170061659E-2"/>
          <c:y val="8.3349481827131019E-2"/>
          <c:w val="0.95904925082407155"/>
          <c:h val="0.826864340315346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Llamadas Enero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5000"/>
                    <a:satMod val="130000"/>
                  </a:schemeClr>
                </a:gs>
                <a:gs pos="34000">
                  <a:schemeClr val="accent3">
                    <a:shade val="87000"/>
                    <a:satMod val="125000"/>
                  </a:schemeClr>
                </a:gs>
                <a:gs pos="70000">
                  <a:schemeClr val="accent3">
                    <a:tint val="100000"/>
                    <a:shade val="90000"/>
                    <a:satMod val="130000"/>
                  </a:schemeClr>
                </a:gs>
                <a:gs pos="100000">
                  <a:schemeClr val="accent3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8402-4E18-A1CF-3C6222848C56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8402-4E18-A1CF-3C6222848C56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8402-4E18-A1CF-3C6222848C56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7-8402-4E18-A1CF-3C6222848C56}"/>
              </c:ext>
            </c:extLst>
          </c:dPt>
          <c:dLbls>
            <c:dLbl>
              <c:idx val="0"/>
              <c:layout>
                <c:manualLayout>
                  <c:x val="2.0153259988161944E-2"/>
                  <c:y val="-0.22088033123811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02-4E18-A1CF-3C6222848C56}"/>
                </c:ext>
              </c:extLst>
            </c:dLbl>
            <c:dLbl>
              <c:idx val="1"/>
              <c:layout>
                <c:manualLayout>
                  <c:x val="1.8603009219841794E-2"/>
                  <c:y val="-0.23831825212533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02-4E18-A1CF-3C6222848C56}"/>
                </c:ext>
              </c:extLst>
            </c:dLbl>
            <c:dLbl>
              <c:idx val="2"/>
              <c:layout>
                <c:manualLayout>
                  <c:x val="1.8603009219841794E-2"/>
                  <c:y val="-0.39816586025817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02-4E18-A1CF-3C6222848C56}"/>
                </c:ext>
              </c:extLst>
            </c:dLbl>
            <c:dLbl>
              <c:idx val="3"/>
              <c:layout>
                <c:manualLayout>
                  <c:x val="1.8603009219841794E-2"/>
                  <c:y val="-0.38944689981456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02-4E18-A1CF-3C6222848C56}"/>
                </c:ext>
              </c:extLst>
            </c:dLbl>
            <c:dLbl>
              <c:idx val="4"/>
              <c:layout>
                <c:manualLayout>
                  <c:x val="2.1703510756482206E-2"/>
                  <c:y val="-0.27319409389977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FA-4E52-975A-32224FCC3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 al 5 Ene</c:v>
                </c:pt>
                <c:pt idx="1">
                  <c:v>8 al 12 Ene</c:v>
                </c:pt>
                <c:pt idx="2">
                  <c:v>15 al 19 Ene</c:v>
                </c:pt>
                <c:pt idx="3">
                  <c:v>22 al 26 Ene</c:v>
                </c:pt>
                <c:pt idx="4">
                  <c:v>29 al 31 Ene</c:v>
                </c:pt>
              </c:strCache>
            </c:strRef>
          </c:cat>
          <c:val>
            <c:numRef>
              <c:f>Hoja1!$B$2:$B$6</c:f>
              <c:numCache>
                <c:formatCode>#,##0</c:formatCode>
                <c:ptCount val="5"/>
                <c:pt idx="0">
                  <c:v>3476</c:v>
                </c:pt>
                <c:pt idx="1">
                  <c:v>3679</c:v>
                </c:pt>
                <c:pt idx="2">
                  <c:v>7504</c:v>
                </c:pt>
                <c:pt idx="3">
                  <c:v>7296</c:v>
                </c:pt>
                <c:pt idx="4">
                  <c:v>4574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02-4E18-A1CF-3C6222848C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8261520"/>
        <c:axId val="508260736"/>
        <c:axId val="0"/>
      </c:bar3DChart>
      <c:catAx>
        <c:axId val="50826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A"/>
          </a:p>
        </c:txPr>
        <c:crossAx val="508260736"/>
        <c:crosses val="autoZero"/>
        <c:auto val="1"/>
        <c:lblAlgn val="ctr"/>
        <c:lblOffset val="100"/>
        <c:noMultiLvlLbl val="0"/>
      </c:catAx>
      <c:valAx>
        <c:axId val="5082607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0826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Centro de Llamadas</a:t>
            </a:r>
            <a:endParaRPr lang="es-E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defRPr sz="2000">
                <a:latin typeface="Century Gothic" panose="020B0502020202020204" pitchFamily="34" charset="0"/>
              </a:defRPr>
            </a:pPr>
            <a:endParaRPr lang="es-PA" sz="200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2502918926889564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A"/>
        </a:p>
      </c:txPr>
    </c:title>
    <c:autoTitleDeleted val="0"/>
    <c:view3D>
      <c:rotX val="20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2.3455726170061659E-2"/>
          <c:y val="8.3349481827131019E-2"/>
          <c:w val="0.95904925082407155"/>
          <c:h val="0.826864340315346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Llamadas Enero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5000"/>
                    <a:satMod val="130000"/>
                  </a:schemeClr>
                </a:gs>
                <a:gs pos="34000">
                  <a:schemeClr val="accent3">
                    <a:shade val="87000"/>
                    <a:satMod val="125000"/>
                  </a:schemeClr>
                </a:gs>
                <a:gs pos="70000">
                  <a:schemeClr val="accent3">
                    <a:tint val="100000"/>
                    <a:shade val="90000"/>
                    <a:satMod val="130000"/>
                  </a:schemeClr>
                </a:gs>
                <a:gs pos="100000">
                  <a:schemeClr val="accent3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8402-4E18-A1CF-3C6222848C56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8402-4E18-A1CF-3C6222848C56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8402-4E18-A1CF-3C6222848C56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7-8402-4E18-A1CF-3C6222848C56}"/>
              </c:ext>
            </c:extLst>
          </c:dPt>
          <c:dLbls>
            <c:dLbl>
              <c:idx val="0"/>
              <c:layout>
                <c:manualLayout>
                  <c:x val="2.4804012293122363E-2"/>
                  <c:y val="-0.18891080961154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02-4E18-A1CF-3C6222848C56}"/>
                </c:ext>
              </c:extLst>
            </c:dLbl>
            <c:dLbl>
              <c:idx val="1"/>
              <c:layout>
                <c:manualLayout>
                  <c:x val="2.3253761524802241E-2"/>
                  <c:y val="-0.37491529907521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02-4E18-A1CF-3C6222848C56}"/>
                </c:ext>
              </c:extLst>
            </c:dLbl>
            <c:dLbl>
              <c:idx val="2"/>
              <c:layout>
                <c:manualLayout>
                  <c:x val="2.4804012293122391E-2"/>
                  <c:y val="-0.17728552902006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02-4E18-A1CF-3C6222848C56}"/>
                </c:ext>
              </c:extLst>
            </c:dLbl>
            <c:dLbl>
              <c:idx val="3"/>
              <c:layout>
                <c:manualLayout>
                  <c:x val="2.4804012293122391E-2"/>
                  <c:y val="-0.34585209759651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02-4E18-A1CF-3C6222848C56}"/>
                </c:ext>
              </c:extLst>
            </c:dLbl>
            <c:dLbl>
              <c:idx val="4"/>
              <c:layout>
                <c:manualLayout>
                  <c:x val="2.4804012293122391E-2"/>
                  <c:y val="-0.31678889611781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FA-4E52-975A-32224FCC3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1 al 2 Feb</c:v>
                </c:pt>
                <c:pt idx="1">
                  <c:v>5 al 8 Feb</c:v>
                </c:pt>
                <c:pt idx="2">
                  <c:v>15 al 16 Feb</c:v>
                </c:pt>
                <c:pt idx="3">
                  <c:v>19 al 23 Feb</c:v>
                </c:pt>
                <c:pt idx="4">
                  <c:v>26 al 29 Feb</c:v>
                </c:pt>
              </c:strCache>
            </c:strRef>
          </c:cat>
          <c:val>
            <c:numRef>
              <c:f>Hoja1!$B$2:$B$6</c:f>
              <c:numCache>
                <c:formatCode>#,##0</c:formatCode>
                <c:ptCount val="5"/>
                <c:pt idx="0">
                  <c:v>1852</c:v>
                </c:pt>
                <c:pt idx="1">
                  <c:v>5158</c:v>
                </c:pt>
                <c:pt idx="2">
                  <c:v>1701</c:v>
                </c:pt>
                <c:pt idx="3">
                  <c:v>4643</c:v>
                </c:pt>
                <c:pt idx="4">
                  <c:v>4029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02-4E18-A1CF-3C6222848C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8261520"/>
        <c:axId val="508260736"/>
        <c:axId val="0"/>
      </c:bar3DChart>
      <c:catAx>
        <c:axId val="50826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A"/>
          </a:p>
        </c:txPr>
        <c:crossAx val="508260736"/>
        <c:crosses val="autoZero"/>
        <c:auto val="1"/>
        <c:lblAlgn val="ctr"/>
        <c:lblOffset val="100"/>
        <c:noMultiLvlLbl val="0"/>
      </c:catAx>
      <c:valAx>
        <c:axId val="5082607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0826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Centro de Llamadas</a:t>
            </a:r>
            <a:endParaRPr lang="es-E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defRPr sz="2000">
                <a:latin typeface="Century Gothic" panose="020B0502020202020204" pitchFamily="34" charset="0"/>
              </a:defRPr>
            </a:pPr>
            <a:endParaRPr lang="es-PA" sz="200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2502918926889564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A"/>
        </a:p>
      </c:txPr>
    </c:title>
    <c:autoTitleDeleted val="0"/>
    <c:view3D>
      <c:rotX val="20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2.3455726170061659E-2"/>
          <c:y val="8.3349481827131019E-2"/>
          <c:w val="0.95904925082407155"/>
          <c:h val="0.826864340315346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Llamadas Enero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5000"/>
                    <a:satMod val="130000"/>
                  </a:schemeClr>
                </a:gs>
                <a:gs pos="34000">
                  <a:schemeClr val="accent3">
                    <a:shade val="87000"/>
                    <a:satMod val="125000"/>
                  </a:schemeClr>
                </a:gs>
                <a:gs pos="70000">
                  <a:schemeClr val="accent3">
                    <a:tint val="100000"/>
                    <a:shade val="90000"/>
                    <a:satMod val="130000"/>
                  </a:schemeClr>
                </a:gs>
                <a:gs pos="100000">
                  <a:schemeClr val="accent3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8402-4E18-A1CF-3C6222848C56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8402-4E18-A1CF-3C6222848C56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8402-4E18-A1CF-3C6222848C56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7-8402-4E18-A1CF-3C6222848C56}"/>
              </c:ext>
            </c:extLst>
          </c:dPt>
          <c:dLbls>
            <c:dLbl>
              <c:idx val="0"/>
              <c:layout>
                <c:manualLayout>
                  <c:x val="2.6354263061442541E-2"/>
                  <c:y val="-0.41269746099752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02-4E18-A1CF-3C6222848C56}"/>
                </c:ext>
              </c:extLst>
            </c:dLbl>
            <c:dLbl>
              <c:idx val="1"/>
              <c:layout>
                <c:manualLayout>
                  <c:x val="2.3253761524802186E-2"/>
                  <c:y val="-0.223786651385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02-4E18-A1CF-3C6222848C56}"/>
                </c:ext>
              </c:extLst>
            </c:dLbl>
            <c:dLbl>
              <c:idx val="2"/>
              <c:layout>
                <c:manualLayout>
                  <c:x val="2.6354263061442541E-2"/>
                  <c:y val="-0.33132049685716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02-4E18-A1CF-3C6222848C56}"/>
                </c:ext>
              </c:extLst>
            </c:dLbl>
            <c:dLbl>
              <c:idx val="3"/>
              <c:layout>
                <c:manualLayout>
                  <c:x val="2.9454764598082842E-2"/>
                  <c:y val="-0.40397850055391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02-4E18-A1CF-3C6222848C56}"/>
                </c:ext>
              </c:extLst>
            </c:dLbl>
            <c:dLbl>
              <c:idx val="4"/>
              <c:layout>
                <c:manualLayout>
                  <c:x val="2.4804012293122391E-2"/>
                  <c:y val="-0.31678889611781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FA-4E52-975A-32224FCC3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1 al 8 Mar</c:v>
                </c:pt>
                <c:pt idx="1">
                  <c:v>11 al 15 Mar</c:v>
                </c:pt>
                <c:pt idx="2">
                  <c:v>18 al 22 Mar</c:v>
                </c:pt>
                <c:pt idx="3">
                  <c:v>25 al 29 Mar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4190</c:v>
                </c:pt>
                <c:pt idx="1">
                  <c:v>3854</c:v>
                </c:pt>
                <c:pt idx="2">
                  <c:v>4040</c:v>
                </c:pt>
                <c:pt idx="3">
                  <c:v>4180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02-4E18-A1CF-3C6222848C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8261520"/>
        <c:axId val="508260736"/>
        <c:axId val="0"/>
      </c:bar3DChart>
      <c:catAx>
        <c:axId val="50826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A"/>
          </a:p>
        </c:txPr>
        <c:crossAx val="508260736"/>
        <c:crosses val="autoZero"/>
        <c:auto val="1"/>
        <c:lblAlgn val="ctr"/>
        <c:lblOffset val="100"/>
        <c:noMultiLvlLbl val="0"/>
      </c:catAx>
      <c:valAx>
        <c:axId val="5082607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0826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Centro de Llamadas</a:t>
            </a:r>
            <a:endParaRPr lang="es-E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defRPr sz="2000">
                <a:latin typeface="Century Gothic" panose="020B0502020202020204" pitchFamily="34" charset="0"/>
              </a:defRPr>
            </a:pPr>
            <a:endParaRPr lang="es-PA" sz="200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2502918926889564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A"/>
        </a:p>
      </c:txPr>
    </c:title>
    <c:autoTitleDeleted val="0"/>
    <c:view3D>
      <c:rotX val="20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2.3455726170061659E-2"/>
          <c:y val="8.3349481827131019E-2"/>
          <c:w val="0.95904925082407155"/>
          <c:h val="0.826864340315346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Llamadas Enero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5000"/>
                    <a:satMod val="130000"/>
                  </a:schemeClr>
                </a:gs>
                <a:gs pos="34000">
                  <a:schemeClr val="accent3">
                    <a:shade val="87000"/>
                    <a:satMod val="125000"/>
                  </a:schemeClr>
                </a:gs>
                <a:gs pos="70000">
                  <a:schemeClr val="accent3">
                    <a:tint val="100000"/>
                    <a:shade val="90000"/>
                    <a:satMod val="130000"/>
                  </a:schemeClr>
                </a:gs>
                <a:gs pos="100000">
                  <a:schemeClr val="accent3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8402-4E18-A1CF-3C6222848C56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8402-4E18-A1CF-3C6222848C56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8402-4E18-A1CF-3C6222848C56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7-8402-4E18-A1CF-3C6222848C56}"/>
              </c:ext>
            </c:extLst>
          </c:dPt>
          <c:dLbls>
            <c:dLbl>
              <c:idx val="0"/>
              <c:layout>
                <c:manualLayout>
                  <c:x val="2.4804012293122391E-2"/>
                  <c:y val="-0.39525954011030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02-4E18-A1CF-3C6222848C56}"/>
                </c:ext>
              </c:extLst>
            </c:dLbl>
            <c:dLbl>
              <c:idx val="1"/>
              <c:layout>
                <c:manualLayout>
                  <c:x val="2.4804012293122336E-2"/>
                  <c:y val="-0.34003945730077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02-4E18-A1CF-3C6222848C56}"/>
                </c:ext>
              </c:extLst>
            </c:dLbl>
            <c:dLbl>
              <c:idx val="2"/>
              <c:layout>
                <c:manualLayout>
                  <c:x val="2.6354263061442541E-2"/>
                  <c:y val="-0.33132049685716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02-4E18-A1CF-3C6222848C56}"/>
                </c:ext>
              </c:extLst>
            </c:dLbl>
            <c:dLbl>
              <c:idx val="3"/>
              <c:layout>
                <c:manualLayout>
                  <c:x val="2.7904513829762577E-2"/>
                  <c:y val="-0.372008978927348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02-4E18-A1CF-3C6222848C56}"/>
                </c:ext>
              </c:extLst>
            </c:dLbl>
            <c:dLbl>
              <c:idx val="4"/>
              <c:layout>
                <c:manualLayout>
                  <c:x val="2.4804012293122391E-2"/>
                  <c:y val="-0.25575617301255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FA-4E52-975A-32224FCC3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1 al 5 Abr</c:v>
                </c:pt>
                <c:pt idx="1">
                  <c:v>8 al 12 Abr</c:v>
                </c:pt>
                <c:pt idx="2">
                  <c:v>15 al 19 Abr</c:v>
                </c:pt>
                <c:pt idx="3">
                  <c:v>22 al 26 Abr</c:v>
                </c:pt>
                <c:pt idx="4">
                  <c:v>29 al 30 Abr</c:v>
                </c:pt>
              </c:strCache>
            </c:strRef>
          </c:cat>
          <c:val>
            <c:numRef>
              <c:f>Hoja1!$B$2:$B$6</c:f>
              <c:numCache>
                <c:formatCode>#,##0</c:formatCode>
                <c:ptCount val="5"/>
                <c:pt idx="0">
                  <c:v>4051</c:v>
                </c:pt>
                <c:pt idx="1">
                  <c:v>3378</c:v>
                </c:pt>
                <c:pt idx="2">
                  <c:v>3361</c:v>
                </c:pt>
                <c:pt idx="3">
                  <c:v>3673</c:v>
                </c:pt>
                <c:pt idx="4">
                  <c:v>2165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02-4E18-A1CF-3C6222848C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8261520"/>
        <c:axId val="508260736"/>
        <c:axId val="0"/>
      </c:bar3DChart>
      <c:catAx>
        <c:axId val="50826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A"/>
          </a:p>
        </c:txPr>
        <c:crossAx val="508260736"/>
        <c:crosses val="autoZero"/>
        <c:auto val="1"/>
        <c:lblAlgn val="ctr"/>
        <c:lblOffset val="100"/>
        <c:noMultiLvlLbl val="0"/>
      </c:catAx>
      <c:valAx>
        <c:axId val="5082607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0826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054684482066269"/>
          <c:y val="0.11632961690028089"/>
          <c:w val="0.88975759574555802"/>
          <c:h val="0.684520512847056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Entradas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30306</c:v>
                </c:pt>
                <c:pt idx="1">
                  <c:v>17797</c:v>
                </c:pt>
                <c:pt idx="2">
                  <c:v>16609</c:v>
                </c:pt>
                <c:pt idx="3">
                  <c:v>17064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88-4119-92E1-ACB5E1A8556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Respondidas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833335042104253E-3"/>
                  <c:y val="9.3126496752865801E-2"/>
                </c:manualLayout>
              </c:layout>
              <c:tx>
                <c:rich>
                  <a:bodyPr/>
                  <a:lstStyle/>
                  <a:p>
                    <a:r>
                      <a:rPr lang="en-US" sz="1050" b="1" dirty="0">
                        <a:latin typeface="Century Gothic" panose="020B0502020202020204" pitchFamily="34" charset="0"/>
                      </a:rPr>
                      <a:t>88%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588-4119-92E1-ACB5E1A85565}"/>
                </c:ext>
              </c:extLst>
            </c:dLbl>
            <c:dLbl>
              <c:idx val="1"/>
              <c:layout>
                <c:manualLayout>
                  <c:x val="0"/>
                  <c:y val="9.86045259736226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A24-47C6-B6E1-CB6BFE240DAD}"/>
                </c:ext>
              </c:extLst>
            </c:dLbl>
            <c:dLbl>
              <c:idx val="2"/>
              <c:layout>
                <c:manualLayout>
                  <c:x val="-3.5549973914191954E-17"/>
                  <c:y val="9.8604525973622639E-2"/>
                </c:manualLayout>
              </c:layout>
              <c:tx>
                <c:rich>
                  <a:bodyPr rot="-5400000" spcFirstLastPara="1" vertOverflow="overflow" horzOverflow="overflow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ln>
                          <a:noFill/>
                        </a:ln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98%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overflow" horzOverflow="overflow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ln>
                        <a:noFill/>
                      </a:ln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P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CB6-4196-A7B9-A9A7420314E8}"/>
                </c:ext>
              </c:extLst>
            </c:dLbl>
            <c:dLbl>
              <c:idx val="3"/>
              <c:layout>
                <c:manualLayout>
                  <c:x val="1.9391118867558659E-3"/>
                  <c:y val="0.1287336866877851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92-470E-A89F-418FCF3ABD78}"/>
                </c:ext>
              </c:extLst>
            </c:dLbl>
            <c:dLbl>
              <c:idx val="4"/>
              <c:layout>
                <c:manualLayout>
                  <c:x val="9.6955594337786181E-4"/>
                  <c:y val="9.86045259736226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107-4948-938E-973F5CAE3C7C}"/>
                </c:ext>
              </c:extLst>
            </c:dLbl>
            <c:dLbl>
              <c:idx val="5"/>
              <c:layout>
                <c:manualLayout>
                  <c:x val="9.6955594337786181E-4"/>
                  <c:y val="0.109560584415136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90-4BCE-AFF8-D7FEEBA21242}"/>
                </c:ext>
              </c:extLst>
            </c:dLbl>
            <c:dLbl>
              <c:idx val="6"/>
              <c:layout>
                <c:manualLayout>
                  <c:x val="-1.4219989565676782E-16"/>
                  <c:y val="0.106821569804757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459-4769-A7AD-9B4CEB6BD824}"/>
                </c:ext>
              </c:extLst>
            </c:dLbl>
            <c:dLbl>
              <c:idx val="7"/>
              <c:layout>
                <c:manualLayout>
                  <c:x val="9.6955594337793294E-4"/>
                  <c:y val="0.1040825551943794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F38-4BAE-A263-E31497E3D62E}"/>
                </c:ext>
              </c:extLst>
            </c:dLbl>
            <c:dLbl>
              <c:idx val="8"/>
              <c:layout>
                <c:manualLayout>
                  <c:x val="9.6955594337779069E-4"/>
                  <c:y val="0.1013435405840010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EC-4460-A7B0-9408A9FCA072}"/>
                </c:ext>
              </c:extLst>
            </c:dLbl>
            <c:dLbl>
              <c:idx val="9"/>
              <c:layout>
                <c:manualLayout>
                  <c:x val="9.6955594337779069E-4"/>
                  <c:y val="0.1068215698047578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EF2-48D9-8586-59B79140689A}"/>
                </c:ext>
              </c:extLst>
            </c:dLbl>
            <c:dLbl>
              <c:idx val="10"/>
              <c:layout>
                <c:manualLayout>
                  <c:x val="1.9391118867557236E-3"/>
                  <c:y val="0.106821569804757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EF2-48D9-8586-59B79140689A}"/>
                </c:ext>
              </c:extLst>
            </c:dLbl>
            <c:dLbl>
              <c:idx val="11"/>
              <c:layout>
                <c:manualLayout>
                  <c:x val="0"/>
                  <c:y val="0.1068215698047579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24-44D9-BE1E-25D99AD2A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ln>
                      <a:noFill/>
                    </a:ln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26529</c:v>
                </c:pt>
                <c:pt idx="1">
                  <c:v>17383</c:v>
                </c:pt>
                <c:pt idx="2">
                  <c:v>16264</c:v>
                </c:pt>
                <c:pt idx="3">
                  <c:v>16628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88-4119-92E1-ACB5E1A8556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No respondidas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112560101017041E-3"/>
                  <c:y val="7.6692409090595395E-2"/>
                </c:manualLayout>
              </c:layout>
              <c:tx>
                <c:rich>
                  <a:bodyPr/>
                  <a:lstStyle/>
                  <a:p>
                    <a:r>
                      <a:rPr lang="en-US" sz="105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588-4119-92E1-ACB5E1A85565}"/>
                </c:ext>
              </c:extLst>
            </c:dLbl>
            <c:dLbl>
              <c:idx val="1"/>
              <c:layout>
                <c:manualLayout>
                  <c:x val="0"/>
                  <c:y val="5.478029220756813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A24-47C6-B6E1-CB6BFE240DAD}"/>
                </c:ext>
              </c:extLst>
            </c:dLbl>
            <c:dLbl>
              <c:idx val="2"/>
              <c:layout>
                <c:manualLayout>
                  <c:x val="9.6955594337793294E-4"/>
                  <c:y val="1.6434087662270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CB6-4196-A7B9-A9A7420314E8}"/>
                </c:ext>
              </c:extLst>
            </c:dLbl>
            <c:dLbl>
              <c:idx val="3"/>
              <c:layout>
                <c:manualLayout>
                  <c:x val="9.6955594337793294E-4"/>
                  <c:y val="1.6434087662270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692-470E-A89F-418FCF3ABD7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107-4948-938E-973F5CAE3C7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90-4BCE-AFF8-D7FEEBA2124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459-4769-A7AD-9B4CEB6BD824}"/>
                </c:ext>
              </c:extLst>
            </c:dLbl>
            <c:dLbl>
              <c:idx val="7"/>
              <c:layout>
                <c:manualLayout>
                  <c:x val="9.6955594337779069E-4"/>
                  <c:y val="1.36950730518919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F38-4BAE-A263-E31497E3D62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5EC-4460-A7B0-9408A9FCA07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EF2-48D9-8586-59B79140689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EF2-48D9-8586-59B79140689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724-44D9-BE1E-25D99AD2A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Hoja1!$D$2:$D$13</c:f>
              <c:numCache>
                <c:formatCode>General</c:formatCode>
                <c:ptCount val="12"/>
                <c:pt idx="0">
                  <c:v>3777</c:v>
                </c:pt>
                <c:pt idx="1">
                  <c:v>414</c:v>
                </c:pt>
                <c:pt idx="2">
                  <c:v>345</c:v>
                </c:pt>
                <c:pt idx="3">
                  <c:v>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88-4119-92E1-ACB5E1A855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4116984"/>
        <c:axId val="644120264"/>
        <c:axId val="0"/>
      </c:bar3DChart>
      <c:catAx>
        <c:axId val="64411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644120264"/>
        <c:crosses val="autoZero"/>
        <c:auto val="1"/>
        <c:lblAlgn val="ctr"/>
        <c:lblOffset val="100"/>
        <c:noMultiLvlLbl val="0"/>
      </c:catAx>
      <c:valAx>
        <c:axId val="644120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41169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A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3611527180393898"/>
          <c:y val="8.2170438311352199E-3"/>
          <c:w val="0.72430140455228043"/>
          <c:h val="6.70361964015818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8666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869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4491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088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17506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779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494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5244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6351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7997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368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15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C9AFE0A-CBFF-424B-9950-0AF0E6EE9FC1}"/>
              </a:ext>
            </a:extLst>
          </p:cNvPr>
          <p:cNvSpPr txBox="1"/>
          <p:nvPr/>
        </p:nvSpPr>
        <p:spPr>
          <a:xfrm>
            <a:off x="6730000" y="639097"/>
            <a:ext cx="4813072" cy="36860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i="1" spc="-5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Centro de Llamadas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EBE088-0A70-4BD8-918A-9C19371C8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</a:p>
          <a:p>
            <a:endParaRPr lang="en-US" b="1" i="1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B6B744BC-0EA1-4F09-A228-A442892B1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33" y="640081"/>
            <a:ext cx="5118132" cy="5054156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P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37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53C6C1F-C097-4F99-9DDF-B4B506B313DB}"/>
              </a:ext>
            </a:extLst>
          </p:cNvPr>
          <p:cNvSpPr/>
          <p:nvPr/>
        </p:nvSpPr>
        <p:spPr>
          <a:xfrm>
            <a:off x="0" y="6417508"/>
            <a:ext cx="11451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Fuente: </a:t>
            </a:r>
            <a:r>
              <a:rPr lang="es-PA" sz="1400" i="1" dirty="0">
                <a:solidFill>
                  <a:schemeClr val="bg1"/>
                </a:solidFill>
                <a:latin typeface="Century Gothic" panose="020B0502020202020204" pitchFamily="34" charset="0"/>
              </a:rPr>
              <a:t>Centro de Llamadas, Dirección de Participación Ciudadana y Transparencia/MUPA/ Enero 2024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01D527A-0797-4C88-B549-43D0243744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069458"/>
              </p:ext>
            </p:extLst>
          </p:nvPr>
        </p:nvGraphicFramePr>
        <p:xfrm>
          <a:off x="3791053" y="1244106"/>
          <a:ext cx="8192223" cy="436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3DCE4A71-8B26-42D7-92C2-2283781295B5}"/>
              </a:ext>
            </a:extLst>
          </p:cNvPr>
          <p:cNvSpPr txBox="1"/>
          <p:nvPr/>
        </p:nvSpPr>
        <p:spPr>
          <a:xfrm>
            <a:off x="2827488" y="209658"/>
            <a:ext cx="653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Gráfica de Enero, 2024</a:t>
            </a:r>
          </a:p>
        </p:txBody>
      </p:sp>
      <p:pic>
        <p:nvPicPr>
          <p:cNvPr id="12" name="Picture 2" descr="Resultado de imagen de alcaldia de panama 2019 logo&quot;">
            <a:extLst>
              <a:ext uri="{FF2B5EF4-FFF2-40B4-BE49-F238E27FC236}">
                <a16:creationId xmlns:a16="http://schemas.microsoft.com/office/drawing/2014/main" id="{C75260EF-5C47-4025-AEA8-800E3D7A9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724" y="287281"/>
            <a:ext cx="2193489" cy="14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a 4">
            <a:extLst>
              <a:ext uri="{FF2B5EF4-FFF2-40B4-BE49-F238E27FC236}">
                <a16:creationId xmlns:a16="http://schemas.microsoft.com/office/drawing/2014/main" id="{74D8F6AC-879B-46A1-9811-D0C02E92A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69015"/>
              </p:ext>
            </p:extLst>
          </p:nvPr>
        </p:nvGraphicFramePr>
        <p:xfrm>
          <a:off x="514350" y="2903095"/>
          <a:ext cx="3318106" cy="10518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08657">
                  <a:extLst>
                    <a:ext uri="{9D8B030D-6E8A-4147-A177-3AD203B41FA5}">
                      <a16:colId xmlns:a16="http://schemas.microsoft.com/office/drawing/2014/main" val="4179859923"/>
                    </a:ext>
                  </a:extLst>
                </a:gridCol>
                <a:gridCol w="1100792">
                  <a:extLst>
                    <a:ext uri="{9D8B030D-6E8A-4147-A177-3AD203B41FA5}">
                      <a16:colId xmlns:a16="http://schemas.microsoft.com/office/drawing/2014/main" val="2833925316"/>
                    </a:ext>
                  </a:extLst>
                </a:gridCol>
                <a:gridCol w="1108657">
                  <a:extLst>
                    <a:ext uri="{9D8B030D-6E8A-4147-A177-3AD203B41FA5}">
                      <a16:colId xmlns:a16="http://schemas.microsoft.com/office/drawing/2014/main" val="1204444426"/>
                    </a:ext>
                  </a:extLst>
                </a:gridCol>
              </a:tblGrid>
              <a:tr h="225404"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Entradas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C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21668"/>
                  </a:ext>
                </a:extLst>
              </a:tr>
              <a:tr h="312544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30306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284446"/>
                  </a:ext>
                </a:extLst>
              </a:tr>
              <a:tr h="312544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7630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48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7DC2C-D07A-58C3-8E7F-8E7656965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15C3CB7-919D-E22D-D267-043182B6EBFC}"/>
              </a:ext>
            </a:extLst>
          </p:cNvPr>
          <p:cNvSpPr/>
          <p:nvPr/>
        </p:nvSpPr>
        <p:spPr>
          <a:xfrm>
            <a:off x="0" y="6417508"/>
            <a:ext cx="11451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Fuente: </a:t>
            </a:r>
            <a:r>
              <a:rPr lang="es-PA" sz="1400" i="1" dirty="0">
                <a:solidFill>
                  <a:schemeClr val="bg1"/>
                </a:solidFill>
                <a:latin typeface="Century Gothic" panose="020B0502020202020204" pitchFamily="34" charset="0"/>
              </a:rPr>
              <a:t>Centro de Llamadas, Dirección de Participación Ciudadana y Transparencia/MUPA/ Febrero 2024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6038F8B-C55C-50A0-123F-0AF63ED4B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4287885"/>
              </p:ext>
            </p:extLst>
          </p:nvPr>
        </p:nvGraphicFramePr>
        <p:xfrm>
          <a:off x="3791053" y="1244106"/>
          <a:ext cx="8192223" cy="436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60FEB895-C3A9-C732-0068-DBF7B62FCA42}"/>
              </a:ext>
            </a:extLst>
          </p:cNvPr>
          <p:cNvSpPr txBox="1"/>
          <p:nvPr/>
        </p:nvSpPr>
        <p:spPr>
          <a:xfrm>
            <a:off x="2827488" y="209658"/>
            <a:ext cx="653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Gráfica de </a:t>
            </a:r>
            <a:r>
              <a:rPr lang="es-MX" sz="2400" b="1" dirty="0">
                <a:solidFill>
                  <a:prstClr val="black"/>
                </a:solidFill>
                <a:latin typeface="Century Gothic" panose="020B0502020202020204"/>
              </a:rPr>
              <a:t>Febrero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2024</a:t>
            </a:r>
          </a:p>
        </p:txBody>
      </p:sp>
      <p:pic>
        <p:nvPicPr>
          <p:cNvPr id="12" name="Picture 2" descr="Resultado de imagen de alcaldia de panama 2019 logo&quot;">
            <a:extLst>
              <a:ext uri="{FF2B5EF4-FFF2-40B4-BE49-F238E27FC236}">
                <a16:creationId xmlns:a16="http://schemas.microsoft.com/office/drawing/2014/main" id="{10F4C552-845D-82CC-E5E7-0BCA67C1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724" y="287281"/>
            <a:ext cx="2193489" cy="14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a 4">
            <a:extLst>
              <a:ext uri="{FF2B5EF4-FFF2-40B4-BE49-F238E27FC236}">
                <a16:creationId xmlns:a16="http://schemas.microsoft.com/office/drawing/2014/main" id="{E481B378-D59E-524F-349B-775DDCFED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466211"/>
              </p:ext>
            </p:extLst>
          </p:nvPr>
        </p:nvGraphicFramePr>
        <p:xfrm>
          <a:off x="514350" y="2903095"/>
          <a:ext cx="3318106" cy="10518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08657">
                  <a:extLst>
                    <a:ext uri="{9D8B030D-6E8A-4147-A177-3AD203B41FA5}">
                      <a16:colId xmlns:a16="http://schemas.microsoft.com/office/drawing/2014/main" val="4179859923"/>
                    </a:ext>
                  </a:extLst>
                </a:gridCol>
                <a:gridCol w="1100792">
                  <a:extLst>
                    <a:ext uri="{9D8B030D-6E8A-4147-A177-3AD203B41FA5}">
                      <a16:colId xmlns:a16="http://schemas.microsoft.com/office/drawing/2014/main" val="2833925316"/>
                    </a:ext>
                  </a:extLst>
                </a:gridCol>
                <a:gridCol w="1108657">
                  <a:extLst>
                    <a:ext uri="{9D8B030D-6E8A-4147-A177-3AD203B41FA5}">
                      <a16:colId xmlns:a16="http://schemas.microsoft.com/office/drawing/2014/main" val="1204444426"/>
                    </a:ext>
                  </a:extLst>
                </a:gridCol>
              </a:tblGrid>
              <a:tr h="225404"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Entradas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C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21668"/>
                  </a:ext>
                </a:extLst>
              </a:tr>
              <a:tr h="312544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17797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284446"/>
                  </a:ext>
                </a:extLst>
              </a:tr>
              <a:tr h="312544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7630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03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7DC2C-D07A-58C3-8E7F-8E7656965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15C3CB7-919D-E22D-D267-043182B6EBFC}"/>
              </a:ext>
            </a:extLst>
          </p:cNvPr>
          <p:cNvSpPr/>
          <p:nvPr/>
        </p:nvSpPr>
        <p:spPr>
          <a:xfrm>
            <a:off x="0" y="6417508"/>
            <a:ext cx="11451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Fuente: </a:t>
            </a:r>
            <a:r>
              <a:rPr lang="es-PA" sz="1400" i="1" dirty="0">
                <a:solidFill>
                  <a:schemeClr val="bg1"/>
                </a:solidFill>
                <a:latin typeface="Century Gothic" panose="020B0502020202020204" pitchFamily="34" charset="0"/>
              </a:rPr>
              <a:t>Centro de Llamadas, Dirección de Participación Ciudadana y Transparencia/MUPA/ Marzo 2024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6038F8B-C55C-50A0-123F-0AF63ED4B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709996"/>
              </p:ext>
            </p:extLst>
          </p:nvPr>
        </p:nvGraphicFramePr>
        <p:xfrm>
          <a:off x="3776130" y="1359522"/>
          <a:ext cx="8192223" cy="436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60FEB895-C3A9-C732-0068-DBF7B62FCA42}"/>
              </a:ext>
            </a:extLst>
          </p:cNvPr>
          <p:cNvSpPr txBox="1"/>
          <p:nvPr/>
        </p:nvSpPr>
        <p:spPr>
          <a:xfrm>
            <a:off x="2827488" y="209658"/>
            <a:ext cx="653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Gráfica de </a:t>
            </a:r>
            <a:r>
              <a:rPr lang="es-MX" sz="2400" b="1" dirty="0">
                <a:solidFill>
                  <a:prstClr val="black"/>
                </a:solidFill>
                <a:latin typeface="Century Gothic" panose="020B0502020202020204"/>
              </a:rPr>
              <a:t>Marzo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2024</a:t>
            </a:r>
          </a:p>
        </p:txBody>
      </p:sp>
      <p:pic>
        <p:nvPicPr>
          <p:cNvPr id="12" name="Picture 2" descr="Resultado de imagen de alcaldia de panama 2019 logo&quot;">
            <a:extLst>
              <a:ext uri="{FF2B5EF4-FFF2-40B4-BE49-F238E27FC236}">
                <a16:creationId xmlns:a16="http://schemas.microsoft.com/office/drawing/2014/main" id="{10F4C552-845D-82CC-E5E7-0BCA67C1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724" y="287281"/>
            <a:ext cx="2193489" cy="14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a 4">
            <a:extLst>
              <a:ext uri="{FF2B5EF4-FFF2-40B4-BE49-F238E27FC236}">
                <a16:creationId xmlns:a16="http://schemas.microsoft.com/office/drawing/2014/main" id="{E481B378-D59E-524F-349B-775DDCFED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36263"/>
              </p:ext>
            </p:extLst>
          </p:nvPr>
        </p:nvGraphicFramePr>
        <p:xfrm>
          <a:off x="514350" y="2903095"/>
          <a:ext cx="3318106" cy="103134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08657">
                  <a:extLst>
                    <a:ext uri="{9D8B030D-6E8A-4147-A177-3AD203B41FA5}">
                      <a16:colId xmlns:a16="http://schemas.microsoft.com/office/drawing/2014/main" val="4179859923"/>
                    </a:ext>
                  </a:extLst>
                </a:gridCol>
                <a:gridCol w="1100792">
                  <a:extLst>
                    <a:ext uri="{9D8B030D-6E8A-4147-A177-3AD203B41FA5}">
                      <a16:colId xmlns:a16="http://schemas.microsoft.com/office/drawing/2014/main" val="2833925316"/>
                    </a:ext>
                  </a:extLst>
                </a:gridCol>
                <a:gridCol w="1108657">
                  <a:extLst>
                    <a:ext uri="{9D8B030D-6E8A-4147-A177-3AD203B41FA5}">
                      <a16:colId xmlns:a16="http://schemas.microsoft.com/office/drawing/2014/main" val="1204444426"/>
                    </a:ext>
                  </a:extLst>
                </a:gridCol>
              </a:tblGrid>
              <a:tr h="225404"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Entradas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C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21668"/>
                  </a:ext>
                </a:extLst>
              </a:tr>
              <a:tr h="312544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16609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284446"/>
                  </a:ext>
                </a:extLst>
              </a:tr>
              <a:tr h="292078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7630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7DC2C-D07A-58C3-8E7F-8E7656965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15C3CB7-919D-E22D-D267-043182B6EBFC}"/>
              </a:ext>
            </a:extLst>
          </p:cNvPr>
          <p:cNvSpPr/>
          <p:nvPr/>
        </p:nvSpPr>
        <p:spPr>
          <a:xfrm>
            <a:off x="0" y="6417508"/>
            <a:ext cx="11451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Fuente: </a:t>
            </a:r>
            <a:r>
              <a:rPr lang="es-PA" sz="1400" i="1" dirty="0">
                <a:solidFill>
                  <a:schemeClr val="bg1"/>
                </a:solidFill>
                <a:latin typeface="Century Gothic" panose="020B0502020202020204" pitchFamily="34" charset="0"/>
              </a:rPr>
              <a:t>Centro de Llamadas, Dirección de Participación Ciudadana y Transparencia/MUPA/ Abril 2024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6038F8B-C55C-50A0-123F-0AF63ED4B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3724875"/>
              </p:ext>
            </p:extLst>
          </p:nvPr>
        </p:nvGraphicFramePr>
        <p:xfrm>
          <a:off x="3776130" y="1359522"/>
          <a:ext cx="8192223" cy="436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60FEB895-C3A9-C732-0068-DBF7B62FCA42}"/>
              </a:ext>
            </a:extLst>
          </p:cNvPr>
          <p:cNvSpPr txBox="1"/>
          <p:nvPr/>
        </p:nvSpPr>
        <p:spPr>
          <a:xfrm>
            <a:off x="2827488" y="209658"/>
            <a:ext cx="653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Gráfica de Abril, 2024</a:t>
            </a:r>
          </a:p>
        </p:txBody>
      </p:sp>
      <p:pic>
        <p:nvPicPr>
          <p:cNvPr id="12" name="Picture 2" descr="Resultado de imagen de alcaldia de panama 2019 logo&quot;">
            <a:extLst>
              <a:ext uri="{FF2B5EF4-FFF2-40B4-BE49-F238E27FC236}">
                <a16:creationId xmlns:a16="http://schemas.microsoft.com/office/drawing/2014/main" id="{10F4C552-845D-82CC-E5E7-0BCA67C1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724" y="287281"/>
            <a:ext cx="2193489" cy="14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a 4">
            <a:extLst>
              <a:ext uri="{FF2B5EF4-FFF2-40B4-BE49-F238E27FC236}">
                <a16:creationId xmlns:a16="http://schemas.microsoft.com/office/drawing/2014/main" id="{E481B378-D59E-524F-349B-775DDCFED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43071"/>
              </p:ext>
            </p:extLst>
          </p:nvPr>
        </p:nvGraphicFramePr>
        <p:xfrm>
          <a:off x="514350" y="2903095"/>
          <a:ext cx="3318106" cy="103134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08657">
                  <a:extLst>
                    <a:ext uri="{9D8B030D-6E8A-4147-A177-3AD203B41FA5}">
                      <a16:colId xmlns:a16="http://schemas.microsoft.com/office/drawing/2014/main" val="4179859923"/>
                    </a:ext>
                  </a:extLst>
                </a:gridCol>
                <a:gridCol w="1100792">
                  <a:extLst>
                    <a:ext uri="{9D8B030D-6E8A-4147-A177-3AD203B41FA5}">
                      <a16:colId xmlns:a16="http://schemas.microsoft.com/office/drawing/2014/main" val="2833925316"/>
                    </a:ext>
                  </a:extLst>
                </a:gridCol>
                <a:gridCol w="1108657">
                  <a:extLst>
                    <a:ext uri="{9D8B030D-6E8A-4147-A177-3AD203B41FA5}">
                      <a16:colId xmlns:a16="http://schemas.microsoft.com/office/drawing/2014/main" val="1204444426"/>
                    </a:ext>
                  </a:extLst>
                </a:gridCol>
              </a:tblGrid>
              <a:tr h="225404"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Entradas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respondidas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C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21668"/>
                  </a:ext>
                </a:extLst>
              </a:tr>
              <a:tr h="312544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17064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284446"/>
                  </a:ext>
                </a:extLst>
              </a:tr>
              <a:tr h="292078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7630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58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005AB3B-671D-4DD8-9BEC-9646AB51B534}"/>
              </a:ext>
            </a:extLst>
          </p:cNvPr>
          <p:cNvSpPr/>
          <p:nvPr/>
        </p:nvSpPr>
        <p:spPr>
          <a:xfrm>
            <a:off x="0" y="6433575"/>
            <a:ext cx="11451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Fuente: </a:t>
            </a:r>
            <a:r>
              <a:rPr lang="es-PA" sz="1400" i="1" dirty="0">
                <a:solidFill>
                  <a:schemeClr val="bg1"/>
                </a:solidFill>
                <a:latin typeface="Century Gothic" panose="020B0502020202020204" pitchFamily="34" charset="0"/>
              </a:rPr>
              <a:t>Centro de Llamadas, Dirección de Participación Ciudadana y Transparencia/MUPA/ Abril 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A894514-F18B-4AA1-B6D6-A77131AF6262}"/>
              </a:ext>
            </a:extLst>
          </p:cNvPr>
          <p:cNvSpPr/>
          <p:nvPr/>
        </p:nvSpPr>
        <p:spPr>
          <a:xfrm>
            <a:off x="2226089" y="242612"/>
            <a:ext cx="77779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sz="2800" b="1" dirty="0">
                <a:latin typeface="Century Gothic" panose="020B0502020202020204" pitchFamily="34" charset="0"/>
              </a:rPr>
              <a:t>Productividad en llamadas </a:t>
            </a:r>
          </a:p>
          <a:p>
            <a:pPr algn="ctr"/>
            <a:r>
              <a:rPr lang="es-PA" sz="2800" b="1" dirty="0">
                <a:latin typeface="Century Gothic" panose="020B0502020202020204" pitchFamily="34" charset="0"/>
              </a:rPr>
              <a:t>Consolidado 2024</a:t>
            </a:r>
            <a:endParaRPr lang="es-PA" sz="2800" dirty="0">
              <a:latin typeface="Century Gothic" panose="020B0502020202020204" pitchFamily="34" charset="0"/>
            </a:endParaRPr>
          </a:p>
        </p:txBody>
      </p:sp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AEA4F5A3-227D-4641-A115-DCD1D63A6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94" y="116648"/>
            <a:ext cx="1758585" cy="1737580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A669350-EE82-4028-9C7B-026DD4165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453728"/>
              </p:ext>
            </p:extLst>
          </p:nvPr>
        </p:nvGraphicFramePr>
        <p:xfrm>
          <a:off x="-434340" y="1501630"/>
          <a:ext cx="13098780" cy="46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3671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Personalizado 1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FC000"/>
      </a:accent1>
      <a:accent2>
        <a:srgbClr val="C00000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2505</TotalTime>
  <Words>240</Words>
  <Application>Microsoft Office PowerPoint</Application>
  <PresentationFormat>Panorámica</PresentationFormat>
  <Paragraphs>91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Aptos Narrow</vt:lpstr>
      <vt:lpstr>Calibri</vt:lpstr>
      <vt:lpstr>Calibri Light</vt:lpstr>
      <vt:lpstr>Century Gothic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Sanchez</dc:creator>
  <cp:lastModifiedBy>Karen Sanchez</cp:lastModifiedBy>
  <cp:revision>99</cp:revision>
  <cp:lastPrinted>2021-10-01T15:48:08Z</cp:lastPrinted>
  <dcterms:created xsi:type="dcterms:W3CDTF">2020-12-18T18:32:02Z</dcterms:created>
  <dcterms:modified xsi:type="dcterms:W3CDTF">2024-05-07T20:41:29Z</dcterms:modified>
</cp:coreProperties>
</file>